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5"/>
  </p:notesMasterIdLst>
  <p:sldIdLst>
    <p:sldId id="256" r:id="rId2"/>
    <p:sldId id="546" r:id="rId3"/>
    <p:sldId id="257" r:id="rId4"/>
    <p:sldId id="290" r:id="rId5"/>
    <p:sldId id="545" r:id="rId6"/>
    <p:sldId id="258" r:id="rId7"/>
    <p:sldId id="259" r:id="rId8"/>
    <p:sldId id="260" r:id="rId9"/>
    <p:sldId id="339"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7" r:id="rId25"/>
    <p:sldId id="340" r:id="rId26"/>
    <p:sldId id="341" r:id="rId27"/>
    <p:sldId id="342" r:id="rId28"/>
    <p:sldId id="344" r:id="rId29"/>
    <p:sldId id="279" r:id="rId30"/>
    <p:sldId id="540" r:id="rId31"/>
    <p:sldId id="539" r:id="rId32"/>
    <p:sldId id="280" r:id="rId33"/>
    <p:sldId id="283" r:id="rId34"/>
    <p:sldId id="284" r:id="rId35"/>
    <p:sldId id="282" r:id="rId36"/>
    <p:sldId id="281" r:id="rId37"/>
    <p:sldId id="285" r:id="rId38"/>
    <p:sldId id="286" r:id="rId39"/>
    <p:sldId id="287" r:id="rId40"/>
    <p:sldId id="288" r:id="rId41"/>
    <p:sldId id="345" r:id="rId42"/>
    <p:sldId id="293" r:id="rId43"/>
    <p:sldId id="294" r:id="rId44"/>
    <p:sldId id="295" r:id="rId45"/>
    <p:sldId id="438" r:id="rId46"/>
    <p:sldId id="296" r:id="rId47"/>
    <p:sldId id="297" r:id="rId48"/>
    <p:sldId id="298" r:id="rId49"/>
    <p:sldId id="299" r:id="rId50"/>
    <p:sldId id="300" r:id="rId51"/>
    <p:sldId id="301" r:id="rId52"/>
    <p:sldId id="302" r:id="rId53"/>
    <p:sldId id="303" r:id="rId54"/>
    <p:sldId id="304" r:id="rId55"/>
    <p:sldId id="320" r:id="rId56"/>
    <p:sldId id="322" r:id="rId57"/>
    <p:sldId id="323" r:id="rId58"/>
    <p:sldId id="308" r:id="rId59"/>
    <p:sldId id="305" r:id="rId60"/>
    <p:sldId id="306" r:id="rId61"/>
    <p:sldId id="307" r:id="rId62"/>
    <p:sldId id="309" r:id="rId63"/>
    <p:sldId id="310" r:id="rId64"/>
    <p:sldId id="311" r:id="rId65"/>
    <p:sldId id="312" r:id="rId66"/>
    <p:sldId id="313" r:id="rId67"/>
    <p:sldId id="314" r:id="rId68"/>
    <p:sldId id="316" r:id="rId69"/>
    <p:sldId id="530" r:id="rId70"/>
    <p:sldId id="436" r:id="rId71"/>
    <p:sldId id="432" r:id="rId72"/>
    <p:sldId id="506" r:id="rId73"/>
    <p:sldId id="507" r:id="rId74"/>
    <p:sldId id="509" r:id="rId75"/>
    <p:sldId id="510" r:id="rId76"/>
    <p:sldId id="531" r:id="rId77"/>
    <p:sldId id="440" r:id="rId78"/>
    <p:sldId id="542" r:id="rId79"/>
    <p:sldId id="433" r:id="rId80"/>
    <p:sldId id="441" r:id="rId81"/>
    <p:sldId id="443" r:id="rId82"/>
    <p:sldId id="442" r:id="rId83"/>
    <p:sldId id="261" r:id="rId84"/>
    <p:sldId id="512" r:id="rId85"/>
    <p:sldId id="513" r:id="rId86"/>
    <p:sldId id="511" r:id="rId87"/>
    <p:sldId id="514" r:id="rId88"/>
    <p:sldId id="515" r:id="rId89"/>
    <p:sldId id="516" r:id="rId90"/>
    <p:sldId id="445" r:id="rId91"/>
    <p:sldId id="447" r:id="rId92"/>
    <p:sldId id="448" r:id="rId93"/>
    <p:sldId id="449" r:id="rId94"/>
    <p:sldId id="517" r:id="rId95"/>
    <p:sldId id="450" r:id="rId96"/>
    <p:sldId id="451" r:id="rId97"/>
    <p:sldId id="536" r:id="rId98"/>
    <p:sldId id="543" r:id="rId99"/>
    <p:sldId id="518" r:id="rId100"/>
    <p:sldId id="537" r:id="rId101"/>
    <p:sldId id="547" r:id="rId102"/>
    <p:sldId id="335" r:id="rId103"/>
    <p:sldId id="336" r:id="rId10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92"/>
    <p:restoredTop sz="94663"/>
  </p:normalViewPr>
  <p:slideViewPr>
    <p:cSldViewPr snapToGrid="0" snapToObjects="1">
      <p:cViewPr varScale="1">
        <p:scale>
          <a:sx n="105" d="100"/>
          <a:sy n="105" d="100"/>
        </p:scale>
        <p:origin x="192"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6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today's material?</a:t>
            </a:r>
          </a:p>
          <a:p>
            <a:r>
              <a:rPr lang="en-US"/>
              <a:t>https://www.polleverywhere.com/discourses/OwyeOZgCO1pghr2PFpmJz</a:t>
            </a:r>
          </a:p>
        </p:txBody>
      </p:sp>
    </p:spTree>
    <p:extLst>
      <p:ext uri="{BB962C8B-B14F-4D97-AF65-F5344CB8AC3E}">
        <p14:creationId xmlns:p14="http://schemas.microsoft.com/office/powerpoint/2010/main" val="10050572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43812a02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43812a0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7914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model organism?</a:t>
            </a:r>
          </a:p>
          <a:p>
            <a:r>
              <a:rPr lang="en-US"/>
              <a:t>https://www.polleverywhere.com/free_text_polls/bi9MJ5vC17sTijM4RmagV</a:t>
            </a:r>
          </a:p>
        </p:txBody>
      </p:sp>
    </p:spTree>
    <p:extLst>
      <p:ext uri="{BB962C8B-B14F-4D97-AF65-F5344CB8AC3E}">
        <p14:creationId xmlns:p14="http://schemas.microsoft.com/office/powerpoint/2010/main" val="344387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32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C50462-B20F-4DA8-BEC3-655D687F3EBA}" type="slidenum">
              <a:rPr lang="en-US" smtClean="0"/>
              <a:pPr/>
              <a:t>43</a:t>
            </a:fld>
            <a:endParaRPr lang="en-US" dirty="0"/>
          </a:p>
        </p:txBody>
      </p:sp>
    </p:spTree>
    <p:extLst>
      <p:ext uri="{BB962C8B-B14F-4D97-AF65-F5344CB8AC3E}">
        <p14:creationId xmlns:p14="http://schemas.microsoft.com/office/powerpoint/2010/main" val="737523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46</a:t>
            </a:fld>
            <a:endParaRPr lang="en-US"/>
          </a:p>
        </p:txBody>
      </p:sp>
    </p:spTree>
    <p:extLst>
      <p:ext uri="{BB962C8B-B14F-4D97-AF65-F5344CB8AC3E}">
        <p14:creationId xmlns:p14="http://schemas.microsoft.com/office/powerpoint/2010/main" val="10658481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8067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0160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999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2417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50</a:t>
            </a:fld>
            <a:endParaRPr lang="en-US"/>
          </a:p>
        </p:txBody>
      </p:sp>
    </p:spTree>
    <p:extLst>
      <p:ext uri="{BB962C8B-B14F-4D97-AF65-F5344CB8AC3E}">
        <p14:creationId xmlns:p14="http://schemas.microsoft.com/office/powerpoint/2010/main" val="2011094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6125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ideally: measure the expression of every gene in every</a:t>
            </a:r>
          </a:p>
          <a:p>
            <a:endParaRPr lang="en-US" baseline="0" dirty="0"/>
          </a:p>
          <a:p>
            <a:endParaRPr lang="en-US" baseline="0" dirty="0"/>
          </a:p>
          <a:p>
            <a:r>
              <a:rPr lang="en-US" baseline="0" dirty="0"/>
              <a:t>Samples only a small part of the transcriptome per cell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Tens of millions of individual</a:t>
            </a:r>
            <a:r>
              <a:rPr lang="en-US" baseline="0" dirty="0"/>
              <a:t> measurements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DACBEE-650B-5141-BC0A-1AA8436F6069}" type="slidenum">
              <a:rPr lang="en-US" smtClean="0"/>
              <a:t>52</a:t>
            </a:fld>
            <a:endParaRPr lang="en-US"/>
          </a:p>
        </p:txBody>
      </p:sp>
    </p:spTree>
    <p:extLst>
      <p:ext uri="{BB962C8B-B14F-4D97-AF65-F5344CB8AC3E}">
        <p14:creationId xmlns:p14="http://schemas.microsoft.com/office/powerpoint/2010/main" val="181624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7978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0615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0416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4300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137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1843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BA1C79E-2A8E-3546-806C-5FE3F34C8954}" type="slidenum">
              <a:rPr lang="en-US" smtClean="0"/>
              <a:t>59</a:t>
            </a:fld>
            <a:endParaRPr lang="en-US"/>
          </a:p>
        </p:txBody>
      </p:sp>
    </p:spTree>
    <p:extLst>
      <p:ext uri="{BB962C8B-B14F-4D97-AF65-F5344CB8AC3E}">
        <p14:creationId xmlns:p14="http://schemas.microsoft.com/office/powerpoint/2010/main" val="183468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07C7168-F4F4-DD4B-9F3F-F06AB89D5FFF}" type="slidenum">
              <a:rPr lang="en-US" smtClean="0">
                <a:solidFill>
                  <a:prstClr val="black"/>
                </a:solidFill>
                <a:latin typeface="Calibri"/>
              </a:rPr>
              <a:pPr/>
              <a:t>60</a:t>
            </a:fld>
            <a:endParaRPr lang="en-US" dirty="0">
              <a:solidFill>
                <a:prstClr val="black"/>
              </a:solidFill>
              <a:latin typeface="Calibri"/>
            </a:endParaRPr>
          </a:p>
        </p:txBody>
      </p:sp>
    </p:spTree>
    <p:extLst>
      <p:ext uri="{BB962C8B-B14F-4D97-AF65-F5344CB8AC3E}">
        <p14:creationId xmlns:p14="http://schemas.microsoft.com/office/powerpoint/2010/main" val="15982177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2224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5574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what we would</a:t>
            </a:r>
            <a:r>
              <a:rPr lang="en-US" baseline="0" dirty="0"/>
              <a:t> want to see.</a:t>
            </a:r>
          </a:p>
          <a:p>
            <a:pPr marL="228600" indent="-228600">
              <a:buAutoNum type="arabicPeriod"/>
            </a:pPr>
            <a:r>
              <a:rPr lang="en-US" baseline="0" dirty="0"/>
              <a:t>Cell types are well separated</a:t>
            </a:r>
          </a:p>
          <a:p>
            <a:pPr marL="228600" indent="-228600">
              <a:buAutoNum type="arabicPeriod"/>
            </a:pPr>
            <a:r>
              <a:rPr lang="en-US" baseline="0" dirty="0"/>
              <a:t>We can see additional structure that is missed by the manual gating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1A658AB-D1E8-A345-8BA3-7290EFF77502}" type="slidenum">
              <a:rPr lang="en-US" smtClean="0"/>
              <a:t>63</a:t>
            </a:fld>
            <a:endParaRPr lang="en-US"/>
          </a:p>
        </p:txBody>
      </p:sp>
    </p:spTree>
    <p:extLst>
      <p:ext uri="{BB962C8B-B14F-4D97-AF65-F5344CB8AC3E}">
        <p14:creationId xmlns:p14="http://schemas.microsoft.com/office/powerpoint/2010/main" val="21332901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3656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8004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25211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Global distance is not reliable, but local Euclidean steps are</a:t>
            </a:r>
          </a:p>
          <a:p>
            <a:r>
              <a:rPr lang="en-US" dirty="0"/>
              <a:t>We can use local Euclidean steps to “diffuse” through the manifold</a:t>
            </a:r>
          </a:p>
          <a:p>
            <a:r>
              <a:rPr lang="en-US" dirty="0"/>
              <a:t>Diffusion is equivalent to a random walk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9FB2EB-7AAA-E642-AEFC-66D44D7046C6}" type="slidenum">
              <a:rPr lang="en-US" smtClean="0"/>
              <a:t>67</a:t>
            </a:fld>
            <a:endParaRPr lang="en-US"/>
          </a:p>
        </p:txBody>
      </p:sp>
    </p:spTree>
    <p:extLst>
      <p:ext uri="{BB962C8B-B14F-4D97-AF65-F5344CB8AC3E}">
        <p14:creationId xmlns:p14="http://schemas.microsoft.com/office/powerpoint/2010/main" val="13405325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68524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81</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82</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59133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5/18/20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5/18/20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80641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90.png"/><Relationship Id="rId4" Type="http://schemas.openxmlformats.org/officeDocument/2006/relationships/image" Target="../media/image14.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10.png"/><Relationship Id="rId5" Type="http://schemas.openxmlformats.org/officeDocument/2006/relationships/image" Target="../media/image17.png"/><Relationship Id="rId10" Type="http://schemas.openxmlformats.org/officeDocument/2006/relationships/image" Target="../media/image200.png"/><Relationship Id="rId4" Type="http://schemas.openxmlformats.org/officeDocument/2006/relationships/image" Target="../media/image14.png"/><Relationship Id="rId9"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00.png"/><Relationship Id="rId4" Type="http://schemas.openxmlformats.org/officeDocument/2006/relationships/image" Target="../media/image14.png"/><Relationship Id="rId9"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200.png"/><Relationship Id="rId1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8.png"/><Relationship Id="rId5" Type="http://schemas.openxmlformats.org/officeDocument/2006/relationships/image" Target="../media/image14.png"/><Relationship Id="rId10" Type="http://schemas.openxmlformats.org/officeDocument/2006/relationships/image" Target="../media/image21.png"/><Relationship Id="rId4" Type="http://schemas.openxmlformats.org/officeDocument/2006/relationships/image" Target="../media/image27.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jpg"/><Relationship Id="rId4" Type="http://schemas.openxmlformats.org/officeDocument/2006/relationships/image" Target="../media/image33.pn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krishnaswamylab.org/get-help"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image" Target="../media/image76.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emf"/><Relationship Id="rId7" Type="http://schemas.openxmlformats.org/officeDocument/2006/relationships/image" Target="../media/image92.tif"/><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tif"/></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5.png"/><Relationship Id="rId7"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84.png"/><Relationship Id="rId11" Type="http://schemas.openxmlformats.org/officeDocument/2006/relationships/image" Target="../media/image86.png"/><Relationship Id="rId5" Type="http://schemas.openxmlformats.org/officeDocument/2006/relationships/image" Target="../media/image83.pn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hyperlink" Target="https://doi.org/10.15252/msb.20188746"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13.emf"/></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5.xml"/><Relationship Id="rId5" Type="http://schemas.openxmlformats.org/officeDocument/2006/relationships/image" Target="../media/image116.png"/><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jpg"/></Relationships>
</file>

<file path=ppt/slides/_rels/slide8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jpg"/></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52.png"/><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hyperlink" Target="https://doi.org/10.1186/s13059-016-0947-7"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6.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a:alphaModFix/>
          </a:blip>
          <a:srcRect b="6226"/>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a:alphaModFix/>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14AD-8408-1A47-A148-7E1152ABB5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6278D8-FAA1-2745-A27F-185974D9FB81}"/>
              </a:ext>
            </a:extLst>
          </p:cNvPr>
          <p:cNvSpPr>
            <a:spLocks noGrp="1"/>
          </p:cNvSpPr>
          <p:nvPr>
            <p:ph type="subTitle" idx="1"/>
          </p:nvPr>
        </p:nvSpPr>
        <p:spPr/>
        <p:txBody>
          <a:bodyPr/>
          <a:lstStyle/>
          <a:p>
            <a:endParaRPr lang="en-US"/>
          </a:p>
        </p:txBody>
      </p:sp>
      <p:pic>
        <p:nvPicPr>
          <p:cNvPr id="5" name="slide.url=https://www.polleverywhere.com/discourses/OwyeOZgCO1pghr2PFpmJz">
            <a:extLst>
              <a:ext uri="{FF2B5EF4-FFF2-40B4-BE49-F238E27FC236}">
                <a16:creationId xmlns:a16="http://schemas.microsoft.com/office/drawing/2014/main" id="{F3E88E49-E45A-6E41-82C4-4D15915C013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457809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4"/>
          <p:cNvPicPr preferRelativeResize="0"/>
          <p:nvPr/>
        </p:nvPicPr>
        <p:blipFill>
          <a:blip r:embed="rId3">
            <a:alphaModFix/>
          </a:blip>
          <a:stretch>
            <a:fillRect/>
          </a:stretch>
        </p:blipFill>
        <p:spPr>
          <a:xfrm>
            <a:off x="4690100" y="1749425"/>
            <a:ext cx="4453900" cy="3987475"/>
          </a:xfrm>
          <a:prstGeom prst="rect">
            <a:avLst/>
          </a:prstGeom>
          <a:noFill/>
          <a:ln>
            <a:noFill/>
          </a:ln>
        </p:spPr>
      </p:pic>
      <p:sp>
        <p:nvSpPr>
          <p:cNvPr id="293" name="Google Shape;293;p44"/>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Introducing scprep</a:t>
            </a:r>
            <a:endParaRPr/>
          </a:p>
        </p:txBody>
      </p:sp>
      <p:sp>
        <p:nvSpPr>
          <p:cNvPr id="294" name="Google Shape;294;p44"/>
          <p:cNvSpPr txBox="1">
            <a:spLocks noGrp="1"/>
          </p:cNvSpPr>
          <p:nvPr>
            <p:ph type="body" idx="1"/>
          </p:nvPr>
        </p:nvSpPr>
        <p:spPr>
          <a:xfrm>
            <a:off x="628650" y="1825625"/>
            <a:ext cx="4341300" cy="4351200"/>
          </a:xfrm>
          <a:prstGeom prst="rect">
            <a:avLst/>
          </a:prstGeom>
        </p:spPr>
        <p:txBody>
          <a:bodyPr spcFirstLastPara="1" wrap="square" lIns="91425" tIns="45700" rIns="91425" bIns="45700" anchor="t" anchorCtr="0">
            <a:noAutofit/>
          </a:bodyPr>
          <a:lstStyle/>
          <a:p>
            <a:pPr marL="457200" lvl="0" indent="-381000" algn="l" rtl="0">
              <a:spcBef>
                <a:spcPts val="422"/>
              </a:spcBef>
              <a:spcAft>
                <a:spcPts val="0"/>
              </a:spcAft>
              <a:buSzPts val="2400"/>
              <a:buFont typeface="Calibri"/>
              <a:buChar char="•"/>
            </a:pPr>
            <a:r>
              <a:rPr lang="en-US" dirty="0" err="1">
                <a:solidFill>
                  <a:schemeClr val="tx1"/>
                </a:solidFill>
                <a:latin typeface="Calibri"/>
                <a:ea typeface="Calibri"/>
                <a:cs typeface="Calibri"/>
                <a:sym typeface="Calibri"/>
              </a:rPr>
              <a:t>scprep</a:t>
            </a:r>
            <a:r>
              <a:rPr lang="en-US" dirty="0">
                <a:solidFill>
                  <a:schemeClr val="tx1"/>
                </a:solidFill>
                <a:latin typeface="Calibri"/>
                <a:ea typeface="Calibri"/>
                <a:cs typeface="Calibri"/>
                <a:sym typeface="Calibri"/>
              </a:rPr>
              <a:t>: a lightweight scRNA-seq toolkit for Python Data Scientists</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Native support for ML ecosystem: NumPy, SciPy, pandas and </a:t>
            </a:r>
            <a:r>
              <a:rPr lang="en-US" dirty="0" err="1">
                <a:solidFill>
                  <a:schemeClr val="tx1"/>
                </a:solidFill>
                <a:latin typeface="Calibri"/>
                <a:ea typeface="Calibri"/>
                <a:cs typeface="Calibri"/>
                <a:sym typeface="Calibri"/>
              </a:rPr>
              <a:t>scikit</a:t>
            </a:r>
            <a:r>
              <a:rPr lang="en-US" dirty="0">
                <a:solidFill>
                  <a:schemeClr val="tx1"/>
                </a:solidFill>
                <a:latin typeface="Calibri"/>
                <a:ea typeface="Calibri"/>
                <a:cs typeface="Calibri"/>
                <a:sym typeface="Calibri"/>
              </a:rPr>
              <a:t>-learn</a:t>
            </a:r>
            <a:endParaRPr dirty="0">
              <a:solidFill>
                <a:schemeClr val="tx1"/>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dirty="0">
                <a:solidFill>
                  <a:schemeClr val="tx1"/>
                </a:solidFill>
                <a:latin typeface="Calibri"/>
                <a:ea typeface="Calibri"/>
                <a:cs typeface="Calibri"/>
                <a:sym typeface="Calibri"/>
              </a:rPr>
              <a:t>Helper functions and wrappers for common preprocessing, analysis and visualization</a:t>
            </a:r>
            <a:endParaRPr dirty="0">
              <a:solidFill>
                <a:schemeClr val="tx1"/>
              </a:solidFill>
              <a:latin typeface="Calibri"/>
              <a:ea typeface="Calibri"/>
              <a:cs typeface="Calibri"/>
              <a:sym typeface="Calibri"/>
            </a:endParaRPr>
          </a:p>
          <a:p>
            <a:pPr marL="0" lvl="0" indent="0" algn="l" rtl="0">
              <a:spcBef>
                <a:spcPts val="422"/>
              </a:spcBef>
              <a:spcAft>
                <a:spcPts val="0"/>
              </a:spcAft>
              <a:buClr>
                <a:schemeClr val="dk1"/>
              </a:buClr>
              <a:buSzPts val="1100"/>
              <a:buFont typeface="Arial"/>
              <a:buNone/>
            </a:pPr>
            <a:endParaRPr dirty="0">
              <a:solidFill>
                <a:schemeClr val="tx1"/>
              </a:solidFill>
              <a:latin typeface="Calibri"/>
              <a:ea typeface="Calibri"/>
              <a:cs typeface="Calibri"/>
              <a:sym typeface="Calibri"/>
            </a:endParaRPr>
          </a:p>
          <a:p>
            <a:pPr marL="0" lvl="0" indent="0" algn="l" rtl="0">
              <a:spcBef>
                <a:spcPts val="422"/>
              </a:spcBef>
              <a:spcAft>
                <a:spcPts val="0"/>
              </a:spcAft>
              <a:buNone/>
            </a:pPr>
            <a:endParaRPr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1837442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a:alphaModFix/>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a:alphaModFix/>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3">
            <a:alphaModFix/>
          </a:blip>
          <a:srcRect t="54923" r="79886" b="6533"/>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3">
            <a:alphaModFix/>
          </a:blip>
          <a:srcRect t="54923" r="79886" b="6533"/>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4">
            <a:alphaModFix/>
          </a:blip>
          <a:srcRect t="1803" r="72252" b="65096"/>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4">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A66-7EFD-F44C-AA12-B251AEB28A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473D76-85B5-E445-85DD-E2B5394D0BAE}"/>
              </a:ext>
            </a:extLst>
          </p:cNvPr>
          <p:cNvSpPr>
            <a:spLocks noGrp="1"/>
          </p:cNvSpPr>
          <p:nvPr>
            <p:ph type="subTitle" idx="1"/>
          </p:nvPr>
        </p:nvSpPr>
        <p:spPr/>
        <p:txBody>
          <a:bodyPr/>
          <a:lstStyle/>
          <a:p>
            <a:endParaRPr lang="en-US"/>
          </a:p>
        </p:txBody>
      </p:sp>
      <p:pic>
        <p:nvPicPr>
          <p:cNvPr id="5" name="slide.url=https://www.polleverywhere.com/free_text_polls/bi9MJ5vC17sTijM4RmagV">
            <a:extLst>
              <a:ext uri="{FF2B5EF4-FFF2-40B4-BE49-F238E27FC236}">
                <a16:creationId xmlns:a16="http://schemas.microsoft.com/office/drawing/2014/main" id="{AC23CD76-0BB7-CA4B-8DCE-53E861A17BD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8530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4">
            <a:alphaModFix/>
          </a:blip>
          <a:srcRect l="25804" r="54082" b="61456"/>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4">
            <a:alphaModFix/>
          </a:blip>
          <a:srcRect l="78178" t="58716" r="1707" b="2740"/>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4">
            <a:alphaModFix/>
          </a:blip>
          <a:srcRect l="78178" t="58716" r="1707" b="2740"/>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0"/>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1"/>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1"/>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8">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9"/>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0">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1"/>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3"/>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4"/>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23259"/>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a:alphaModFix/>
          </a:blip>
          <a:srcRect l="78178" t="58716" r="1707" b="2740"/>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a:alphaModFix/>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a:alphaModFix/>
          </a:blip>
          <a:srcRect l="15822" t="9771" r="16445" b="15405"/>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3">
            <a:alphaModFix/>
          </a:blip>
          <a:srcRect b="23259"/>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8">
            <a:alphaModFix/>
          </a:blip>
          <a:srcRect l="7749"/>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9">
            <a:alphaModFix/>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0">
            <a:alphaModFix/>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𝑋</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1"/>
                <a:stretch>
                  <a:fillRect b="-28000"/>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6" name="slide.url=https://www.polleverywhere.com/multiple_choice_polls/scpssb7iVyJiKiigtS0QS">
            <a:extLst>
              <a:ext uri="{FF2B5EF4-FFF2-40B4-BE49-F238E27FC236}">
                <a16:creationId xmlns:a16="http://schemas.microsoft.com/office/drawing/2014/main" id="{9D196D2C-D84E-F843-A596-534E7E243ED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6" name="slide.url=https://www.polleverywhere.com/multiple_choice_polls/aXbyOG4pwYRgnfVxxrpuf">
            <a:extLst>
              <a:ext uri="{FF2B5EF4-FFF2-40B4-BE49-F238E27FC236}">
                <a16:creationId xmlns:a16="http://schemas.microsoft.com/office/drawing/2014/main" id="{DF7FA9C8-1F9F-2C4F-B487-054CD2B5000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Course structure</a:t>
            </a:r>
            <a:endParaRPr sz="360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2" name="Picture 1">
            <a:extLst>
              <a:ext uri="{FF2B5EF4-FFF2-40B4-BE49-F238E27FC236}">
                <a16:creationId xmlns:a16="http://schemas.microsoft.com/office/drawing/2014/main" id="{CA5A5EB1-D95C-474E-B1F7-911010ACB2C2}"/>
              </a:ext>
            </a:extLst>
          </p:cNvPr>
          <p:cNvPicPr>
            <a:picLocks noChangeAspect="1"/>
          </p:cNvPicPr>
          <p:nvPr/>
        </p:nvPicPr>
        <p:blipFill>
          <a:blip r:embed="rId4"/>
          <a:stretch>
            <a:fillRect/>
          </a:stretch>
        </p:blipFill>
        <p:spPr>
          <a:xfrm>
            <a:off x="996787" y="1293434"/>
            <a:ext cx="6981075" cy="511317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a:alphaModFix/>
          </a:blip>
          <a:stretch>
            <a:fillRect/>
          </a:stretch>
        </p:blipFill>
        <p:spPr>
          <a:xfrm>
            <a:off x="2991200" y="2235438"/>
            <a:ext cx="3161600" cy="3161600"/>
          </a:xfrm>
          <a:prstGeom prst="rect">
            <a:avLst/>
          </a:prstGeom>
          <a:noFill/>
          <a:ln>
            <a:noFill/>
          </a:ln>
        </p:spPr>
      </p:pic>
      <p:sp>
        <p:nvSpPr>
          <p:cNvPr id="416" name="Google Shape;416;p40"/>
          <p:cNvSpPr txBox="1"/>
          <p:nvPr/>
        </p:nvSpPr>
        <p:spPr>
          <a:xfrm>
            <a:off x="1267968" y="631907"/>
            <a:ext cx="6608064"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Why Python?</a:t>
            </a:r>
            <a:endParaRPr sz="60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a:alphaModFix/>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a:alphaModFix/>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a:alphaModFix/>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a:alphaModFix/>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a:alphaModFix/>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a:alphaModFix/>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a:alphaModFix/>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a:alphaModFix/>
          </a:blip>
          <a:stretch>
            <a:fillRect/>
          </a:stretch>
        </p:blipFill>
        <p:spPr>
          <a:xfrm>
            <a:off x="2521750" y="701400"/>
            <a:ext cx="2040375" cy="8058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a:alphaModFix/>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a:alphaModFix/>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a:alphaModFix/>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872825" y="152400"/>
            <a:ext cx="7398339" cy="65531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a:alphaModFix/>
          </a:blip>
          <a:stretch>
            <a:fillRect/>
          </a:stretch>
        </p:blipFill>
        <p:spPr>
          <a:xfrm>
            <a:off x="852900" y="152400"/>
            <a:ext cx="7438194" cy="65531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https://</a:t>
            </a:r>
            <a:r>
              <a:rPr lang="en" sz="2400" u="sng" dirty="0">
                <a:solidFill>
                  <a:schemeClr val="hlink"/>
                </a:solidFill>
                <a:hlinkClick r:id="rId3"/>
              </a:rPr>
              <a:t>krishnaswamylab.org/get-help</a:t>
            </a:r>
            <a:endParaRPr sz="2400" dirty="0"/>
          </a:p>
        </p:txBody>
      </p:sp>
      <p:pic>
        <p:nvPicPr>
          <p:cNvPr id="3" name="Picture 2">
            <a:extLst>
              <a:ext uri="{FF2B5EF4-FFF2-40B4-BE49-F238E27FC236}">
                <a16:creationId xmlns:a16="http://schemas.microsoft.com/office/drawing/2014/main" id="{A79E7D67-94EA-A548-9EF7-70FE9EF937D6}"/>
              </a:ext>
            </a:extLst>
          </p:cNvPr>
          <p:cNvPicPr>
            <a:picLocks noChangeAspect="1"/>
          </p:cNvPicPr>
          <p:nvPr/>
        </p:nvPicPr>
        <p:blipFill>
          <a:blip r:embed="rId4"/>
          <a:stretch>
            <a:fillRect/>
          </a:stretch>
        </p:blipFill>
        <p:spPr>
          <a:xfrm>
            <a:off x="633984" y="97696"/>
            <a:ext cx="7876032" cy="588574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Bring-your-own-data workshop</a:t>
            </a:r>
            <a:endParaRPr sz="3600" dirty="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Challenges and Opportunities in Single Cell Data </a:t>
            </a:r>
          </a:p>
        </p:txBody>
      </p:sp>
    </p:spTree>
    <p:extLst>
      <p:ext uri="{BB962C8B-B14F-4D97-AF65-F5344CB8AC3E}">
        <p14:creationId xmlns:p14="http://schemas.microsoft.com/office/powerpoint/2010/main" val="335578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37"/>
            <a:ext cx="3184202" cy="1143000"/>
          </a:xfrm>
        </p:spPr>
        <p:txBody>
          <a:bodyPr>
            <a:normAutofit/>
          </a:bodyPr>
          <a:lstStyle/>
          <a:p>
            <a:r>
              <a:rPr lang="en-US" dirty="0"/>
              <a:t>Droplet-based </a:t>
            </a:r>
            <a:br>
              <a:rPr lang="en-US" dirty="0"/>
            </a:br>
            <a:r>
              <a:rPr lang="en-US" dirty="0"/>
              <a:t>Technologies</a:t>
            </a:r>
          </a:p>
        </p:txBody>
      </p:sp>
      <p:pic>
        <p:nvPicPr>
          <p:cNvPr id="5" name="Picture 4"/>
          <p:cNvPicPr>
            <a:picLocks noChangeAspect="1"/>
          </p:cNvPicPr>
          <p:nvPr/>
        </p:nvPicPr>
        <p:blipFill>
          <a:blip r:embed="rId3"/>
          <a:stretch>
            <a:fillRect/>
          </a:stretch>
        </p:blipFill>
        <p:spPr>
          <a:xfrm>
            <a:off x="3429000" y="0"/>
            <a:ext cx="5715000" cy="6858000"/>
          </a:xfrm>
          <a:prstGeom prst="rect">
            <a:avLst/>
          </a:prstGeom>
        </p:spPr>
      </p:pic>
      <p:sp>
        <p:nvSpPr>
          <p:cNvPr id="3" name="Rectangle 2"/>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639709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4294716"/>
            <a:ext cx="2057401" cy="146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
          <p:cNvSpPr>
            <a:spLocks noChangeArrowheads="1"/>
          </p:cNvSpPr>
          <p:nvPr/>
        </p:nvSpPr>
        <p:spPr bwMode="auto">
          <a:xfrm>
            <a:off x="0" y="0"/>
            <a:ext cx="7286625" cy="819150"/>
          </a:xfrm>
          <a:prstGeom prst="rect">
            <a:avLst/>
          </a:prstGeom>
          <a:noFill/>
          <a:ln w="9525">
            <a:noFill/>
            <a:miter lim="800000"/>
            <a:headEnd/>
            <a:tailEnd/>
          </a:ln>
        </p:spPr>
        <p:txBody>
          <a:bodyPr anchor="ctr"/>
          <a:lstStyle/>
          <a:p>
            <a:pPr>
              <a:defRPr/>
            </a:pPr>
            <a:endParaRPr lang="en-US" sz="3000" b="1" dirty="0">
              <a:solidFill>
                <a:schemeClr val="bg1"/>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87298"/>
            <a:ext cx="8476159" cy="53094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89914"/>
            <a:ext cx="2667001" cy="2106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6324600" y="5761091"/>
            <a:ext cx="2590800" cy="56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476" t="95177"/>
          <a:stretch/>
        </p:blipFill>
        <p:spPr bwMode="auto">
          <a:xfrm>
            <a:off x="6845296" y="5903717"/>
            <a:ext cx="1993904" cy="256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3"/>
          <p:cNvSpPr>
            <a:spLocks noChangeArrowheads="1"/>
          </p:cNvSpPr>
          <p:nvPr/>
        </p:nvSpPr>
        <p:spPr bwMode="auto">
          <a:xfrm>
            <a:off x="0" y="0"/>
            <a:ext cx="9144000" cy="819150"/>
          </a:xfrm>
          <a:prstGeom prst="rect">
            <a:avLst/>
          </a:prstGeom>
          <a:noFill/>
          <a:ln w="9525">
            <a:noFill/>
            <a:miter lim="800000"/>
            <a:headEnd/>
            <a:tailEnd/>
          </a:ln>
        </p:spPr>
        <p:txBody>
          <a:bodyPr anchor="ctr"/>
          <a:lstStyle/>
          <a:p>
            <a:pPr>
              <a:defRPr/>
            </a:pPr>
            <a:r>
              <a:rPr lang="de-CH" sz="3000" dirty="0">
                <a:latin typeface="+mj-lt"/>
              </a:rPr>
              <a:t>Single-Cell Proteomics: Mass Cytometry</a:t>
            </a:r>
            <a:endParaRPr lang="en-US" sz="3000" dirty="0">
              <a:latin typeface="+mj-lt"/>
            </a:endParaRPr>
          </a:p>
        </p:txBody>
      </p:sp>
      <p:sp>
        <p:nvSpPr>
          <p:cNvPr id="11" name="Slide Number Placeholder 3"/>
          <p:cNvSpPr>
            <a:spLocks noGrp="1"/>
          </p:cNvSpPr>
          <p:nvPr>
            <p:ph type="sldNum" sz="quarter" idx="12"/>
          </p:nvPr>
        </p:nvSpPr>
        <p:spPr/>
        <p:txBody>
          <a:bodyPr/>
          <a:lstStyle/>
          <a:p>
            <a:fld id="{9349540F-9D07-134F-A0E3-DBC5CF321767}" type="slidenum">
              <a:rPr lang="en-US" smtClean="0"/>
              <a:t>43</a:t>
            </a:fld>
            <a:endParaRPr lang="en-US" dirty="0"/>
          </a:p>
        </p:txBody>
      </p:sp>
    </p:spTree>
    <p:extLst>
      <p:ext uri="{BB962C8B-B14F-4D97-AF65-F5344CB8AC3E}">
        <p14:creationId xmlns:p14="http://schemas.microsoft.com/office/powerpoint/2010/main" val="1935551842"/>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646331"/>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46</a:t>
            </a:fld>
            <a:endParaRPr lang="en-US"/>
          </a:p>
        </p:txBody>
      </p:sp>
      <p:pic>
        <p:nvPicPr>
          <p:cNvPr id="20" name="Picture 19">
            <a:extLst>
              <a:ext uri="{FF2B5EF4-FFF2-40B4-BE49-F238E27FC236}">
                <a16:creationId xmlns:a16="http://schemas.microsoft.com/office/drawing/2014/main" id="{E0F6A82E-BEE1-8B4B-B79E-9421C46C8B4E}"/>
              </a:ext>
            </a:extLst>
          </p:cNvPr>
          <p:cNvPicPr>
            <a:picLocks noChangeAspect="1"/>
          </p:cNvPicPr>
          <p:nvPr/>
        </p:nvPicPr>
        <p:blipFill rotWithShape="1">
          <a:blip r:embed="rId3"/>
          <a:srcRect t="4773" b="17161"/>
          <a:stretch/>
        </p:blipFill>
        <p:spPr>
          <a:xfrm>
            <a:off x="181688" y="718779"/>
            <a:ext cx="1317914" cy="1028840"/>
          </a:xfrm>
          <a:prstGeom prst="rect">
            <a:avLst/>
          </a:prstGeom>
        </p:spPr>
      </p:pic>
      <p:sp>
        <p:nvSpPr>
          <p:cNvPr id="19" name="Title 1"/>
          <p:cNvSpPr txBox="1">
            <a:spLocks/>
          </p:cNvSpPr>
          <p:nvPr/>
        </p:nvSpPr>
        <p:spPr>
          <a:xfrm>
            <a:off x="1499602" y="570418"/>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Dimensional </a:t>
            </a:r>
          </a:p>
        </p:txBody>
      </p:sp>
      <p:pic>
        <p:nvPicPr>
          <p:cNvPr id="12" name="Picture 11">
            <a:extLst>
              <a:ext uri="{FF2B5EF4-FFF2-40B4-BE49-F238E27FC236}">
                <a16:creationId xmlns:a16="http://schemas.microsoft.com/office/drawing/2014/main" id="{CAF11D65-3439-1C46-8D9A-4E6B513B04B9}"/>
              </a:ext>
            </a:extLst>
          </p:cNvPr>
          <p:cNvPicPr>
            <a:picLocks noChangeAspect="1"/>
          </p:cNvPicPr>
          <p:nvPr/>
        </p:nvPicPr>
        <p:blipFill rotWithShape="1">
          <a:blip r:embed="rId4"/>
          <a:srcRect t="1975" r="31623" b="16298"/>
          <a:stretch/>
        </p:blipFill>
        <p:spPr>
          <a:xfrm rot="5400000">
            <a:off x="542619" y="2390378"/>
            <a:ext cx="775987" cy="927515"/>
          </a:xfrm>
          <a:prstGeom prst="rect">
            <a:avLst/>
          </a:prstGeom>
        </p:spPr>
      </p:pic>
      <p:sp>
        <p:nvSpPr>
          <p:cNvPr id="13" name="Title 1"/>
          <p:cNvSpPr txBox="1">
            <a:spLocks/>
          </p:cNvSpPr>
          <p:nvPr/>
        </p:nvSpPr>
        <p:spPr>
          <a:xfrm>
            <a:off x="1466197" y="2383062"/>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Throughput</a:t>
            </a:r>
          </a:p>
        </p:txBody>
      </p:sp>
      <p:pic>
        <p:nvPicPr>
          <p:cNvPr id="14" name="Picture 13">
            <a:extLst>
              <a:ext uri="{FF2B5EF4-FFF2-40B4-BE49-F238E27FC236}">
                <a16:creationId xmlns:a16="http://schemas.microsoft.com/office/drawing/2014/main" id="{2ECA1E76-7A80-3947-912D-9B344B673296}"/>
              </a:ext>
            </a:extLst>
          </p:cNvPr>
          <p:cNvPicPr>
            <a:picLocks noChangeAspect="1"/>
          </p:cNvPicPr>
          <p:nvPr/>
        </p:nvPicPr>
        <p:blipFill>
          <a:blip r:embed="rId5"/>
          <a:stretch>
            <a:fillRect/>
          </a:stretch>
        </p:blipFill>
        <p:spPr>
          <a:xfrm>
            <a:off x="6347920" y="2447953"/>
            <a:ext cx="2310059" cy="1464067"/>
          </a:xfrm>
          <a:prstGeom prst="rect">
            <a:avLst/>
          </a:prstGeom>
        </p:spPr>
      </p:pic>
      <p:sp>
        <p:nvSpPr>
          <p:cNvPr id="15" name="Title 1"/>
          <p:cNvSpPr txBox="1">
            <a:spLocks/>
          </p:cNvSpPr>
          <p:nvPr/>
        </p:nvSpPr>
        <p:spPr>
          <a:xfrm>
            <a:off x="1499602" y="4138973"/>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Heterogeneous</a:t>
            </a:r>
          </a:p>
        </p:txBody>
      </p:sp>
      <p:pic>
        <p:nvPicPr>
          <p:cNvPr id="16" name="Picture 15">
            <a:extLst>
              <a:ext uri="{FF2B5EF4-FFF2-40B4-BE49-F238E27FC236}">
                <a16:creationId xmlns:a16="http://schemas.microsoft.com/office/drawing/2014/main" id="{55895A5D-7D35-1F49-9346-A3C8619C9803}"/>
              </a:ext>
            </a:extLst>
          </p:cNvPr>
          <p:cNvPicPr>
            <a:picLocks noChangeAspect="1"/>
          </p:cNvPicPr>
          <p:nvPr/>
        </p:nvPicPr>
        <p:blipFill rotWithShape="1">
          <a:blip r:embed="rId6"/>
          <a:srcRect l="415" t="24470" r="-415" b="37377"/>
          <a:stretch/>
        </p:blipFill>
        <p:spPr>
          <a:xfrm>
            <a:off x="360295" y="4564219"/>
            <a:ext cx="1020080" cy="475069"/>
          </a:xfrm>
          <a:prstGeom prst="rect">
            <a:avLst/>
          </a:prstGeom>
        </p:spPr>
      </p:pic>
      <p:pic>
        <p:nvPicPr>
          <p:cNvPr id="17" name="Picture 16"/>
          <p:cNvPicPr>
            <a:picLocks noChangeAspect="1"/>
          </p:cNvPicPr>
          <p:nvPr/>
        </p:nvPicPr>
        <p:blipFill>
          <a:blip r:embed="rId7"/>
          <a:stretch>
            <a:fillRect/>
          </a:stretch>
        </p:blipFill>
        <p:spPr>
          <a:xfrm>
            <a:off x="6470100" y="4659100"/>
            <a:ext cx="2187879" cy="1998144"/>
          </a:xfrm>
          <a:prstGeom prst="rect">
            <a:avLst/>
          </a:prstGeom>
        </p:spPr>
      </p:pic>
      <p:grpSp>
        <p:nvGrpSpPr>
          <p:cNvPr id="18" name="Group 17">
            <a:extLst>
              <a:ext uri="{FF2B5EF4-FFF2-40B4-BE49-F238E27FC236}">
                <a16:creationId xmlns:a16="http://schemas.microsoft.com/office/drawing/2014/main" id="{D2C7DFEC-F9ED-5948-A924-F6DC8F622597}"/>
              </a:ext>
            </a:extLst>
          </p:cNvPr>
          <p:cNvGrpSpPr/>
          <p:nvPr/>
        </p:nvGrpSpPr>
        <p:grpSpPr>
          <a:xfrm>
            <a:off x="6513161" y="648597"/>
            <a:ext cx="1554481" cy="1257599"/>
            <a:chOff x="1163176" y="568476"/>
            <a:chExt cx="6166368" cy="6228080"/>
          </a:xfrm>
        </p:grpSpPr>
        <p:pic>
          <p:nvPicPr>
            <p:cNvPr id="21" name="Picture 20" descr="Fig S3.png">
              <a:extLst>
                <a:ext uri="{FF2B5EF4-FFF2-40B4-BE49-F238E27FC236}">
                  <a16:creationId xmlns:a16="http://schemas.microsoft.com/office/drawing/2014/main" id="{37B74312-5D90-714A-B3F8-9A4476038B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22" name="Rectangle 21">
              <a:extLst>
                <a:ext uri="{FF2B5EF4-FFF2-40B4-BE49-F238E27FC236}">
                  <a16:creationId xmlns:a16="http://schemas.microsoft.com/office/drawing/2014/main" id="{FD057DA4-7CEF-0D4A-AE3C-6A4B4D50D854}"/>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50440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4" y="141374"/>
            <a:ext cx="8576326" cy="994172"/>
          </a:xfrm>
        </p:spPr>
        <p:txBody>
          <a:bodyPr>
            <a:normAutofit/>
          </a:bodyPr>
          <a:lstStyle/>
          <a:p>
            <a:r>
              <a:rPr lang="en-US" dirty="0"/>
              <a:t>Many dimensions = many measurements</a:t>
            </a:r>
          </a:p>
        </p:txBody>
      </p:sp>
      <p:pic>
        <p:nvPicPr>
          <p:cNvPr id="102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5063"/>
            <a:ext cx="1222037" cy="1300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61297" y="2680593"/>
            <a:ext cx="2557311" cy="769796"/>
          </a:xfrm>
          <a:prstGeom prst="rect">
            <a:avLst/>
          </a:prstGeom>
        </p:spPr>
      </p:pic>
      <p:pic>
        <p:nvPicPr>
          <p:cNvPr id="5" name="Picture 4"/>
          <p:cNvPicPr>
            <a:picLocks noChangeAspect="1"/>
          </p:cNvPicPr>
          <p:nvPr/>
        </p:nvPicPr>
        <p:blipFill>
          <a:blip r:embed="rId5"/>
          <a:stretch>
            <a:fillRect/>
          </a:stretch>
        </p:blipFill>
        <p:spPr>
          <a:xfrm>
            <a:off x="1222036" y="2692538"/>
            <a:ext cx="3244454" cy="768854"/>
          </a:xfrm>
          <a:prstGeom prst="rect">
            <a:avLst/>
          </a:prstGeom>
        </p:spPr>
      </p:pic>
      <p:pic>
        <p:nvPicPr>
          <p:cNvPr id="1032" name="Picture 8" desc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 y="4287317"/>
            <a:ext cx="1092953" cy="1092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6061" y="2712798"/>
            <a:ext cx="705385" cy="7053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136" y="5082326"/>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800" y="4875020"/>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7331" y="4391458"/>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670" y="4350231"/>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3723" y="4391458"/>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8517" y="4662344"/>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2974" y="4464415"/>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4090" y="4712176"/>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9271" y="5252830"/>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0676" y="5165978"/>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6234" y="5252831"/>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1937" y="4310017"/>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2246" y="4596459"/>
            <a:ext cx="474668" cy="474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0800" y="3979138"/>
            <a:ext cx="684803" cy="300082"/>
          </a:xfrm>
          <a:prstGeom prst="rect">
            <a:avLst/>
          </a:prstGeom>
          <a:noFill/>
        </p:spPr>
        <p:txBody>
          <a:bodyPr wrap="none" rtlCol="0">
            <a:spAutoFit/>
          </a:bodyPr>
          <a:lstStyle/>
          <a:p>
            <a:r>
              <a:rPr lang="en-US" sz="1350"/>
              <a:t>Gene 1</a:t>
            </a:r>
          </a:p>
        </p:txBody>
      </p:sp>
      <p:sp>
        <p:nvSpPr>
          <p:cNvPr id="37" name="TextBox 36"/>
          <p:cNvSpPr txBox="1"/>
          <p:nvPr/>
        </p:nvSpPr>
        <p:spPr>
          <a:xfrm>
            <a:off x="2997438" y="3978649"/>
            <a:ext cx="684803" cy="300082"/>
          </a:xfrm>
          <a:prstGeom prst="rect">
            <a:avLst/>
          </a:prstGeom>
          <a:noFill/>
        </p:spPr>
        <p:txBody>
          <a:bodyPr wrap="none" rtlCol="0">
            <a:spAutoFit/>
          </a:bodyPr>
          <a:lstStyle/>
          <a:p>
            <a:r>
              <a:rPr lang="en-US" sz="1350" dirty="0"/>
              <a:t>Gene 2</a:t>
            </a:r>
          </a:p>
        </p:txBody>
      </p:sp>
      <p:sp>
        <p:nvSpPr>
          <p:cNvPr id="38" name="TextBox 37"/>
          <p:cNvSpPr txBox="1"/>
          <p:nvPr/>
        </p:nvSpPr>
        <p:spPr>
          <a:xfrm>
            <a:off x="4761063" y="3978649"/>
            <a:ext cx="684803" cy="300082"/>
          </a:xfrm>
          <a:prstGeom prst="rect">
            <a:avLst/>
          </a:prstGeom>
          <a:noFill/>
        </p:spPr>
        <p:txBody>
          <a:bodyPr wrap="none" rtlCol="0">
            <a:spAutoFit/>
          </a:bodyPr>
          <a:lstStyle/>
          <a:p>
            <a:r>
              <a:rPr lang="en-US" sz="1350" dirty="0"/>
              <a:t>Gene 3</a:t>
            </a:r>
          </a:p>
        </p:txBody>
      </p:sp>
      <p:pic>
        <p:nvPicPr>
          <p:cNvPr id="1056" name="Picture 32" desc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1600" y="4571432"/>
            <a:ext cx="641768" cy="442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22037" y="2396681"/>
            <a:ext cx="899605" cy="300082"/>
          </a:xfrm>
          <a:prstGeom prst="rect">
            <a:avLst/>
          </a:prstGeom>
          <a:noFill/>
        </p:spPr>
        <p:txBody>
          <a:bodyPr wrap="none" rtlCol="0">
            <a:spAutoFit/>
          </a:bodyPr>
          <a:lstStyle/>
          <a:p>
            <a:r>
              <a:rPr lang="en-US" sz="1350" dirty="0"/>
              <a:t>Diagnoses</a:t>
            </a:r>
          </a:p>
        </p:txBody>
      </p:sp>
      <p:sp>
        <p:nvSpPr>
          <p:cNvPr id="11" name="TextBox 10"/>
          <p:cNvSpPr txBox="1"/>
          <p:nvPr/>
        </p:nvSpPr>
        <p:spPr>
          <a:xfrm>
            <a:off x="2238973" y="2393540"/>
            <a:ext cx="466090" cy="300082"/>
          </a:xfrm>
          <a:prstGeom prst="rect">
            <a:avLst/>
          </a:prstGeom>
          <a:noFill/>
        </p:spPr>
        <p:txBody>
          <a:bodyPr wrap="none" rtlCol="0">
            <a:spAutoFit/>
          </a:bodyPr>
          <a:lstStyle/>
          <a:p>
            <a:r>
              <a:rPr lang="en-US" sz="1350"/>
              <a:t>labs</a:t>
            </a:r>
          </a:p>
        </p:txBody>
      </p:sp>
      <p:sp>
        <p:nvSpPr>
          <p:cNvPr id="12" name="TextBox 11"/>
          <p:cNvSpPr txBox="1"/>
          <p:nvPr/>
        </p:nvSpPr>
        <p:spPr>
          <a:xfrm>
            <a:off x="2762201" y="2396992"/>
            <a:ext cx="1189108" cy="300082"/>
          </a:xfrm>
          <a:prstGeom prst="rect">
            <a:avLst/>
          </a:prstGeom>
          <a:noFill/>
        </p:spPr>
        <p:txBody>
          <a:bodyPr wrap="none" rtlCol="0">
            <a:spAutoFit/>
          </a:bodyPr>
          <a:lstStyle/>
          <a:p>
            <a:r>
              <a:rPr lang="en-US" sz="1350" dirty="0"/>
              <a:t>drug response</a:t>
            </a:r>
          </a:p>
        </p:txBody>
      </p:sp>
      <p:sp>
        <p:nvSpPr>
          <p:cNvPr id="13" name="TextBox 12"/>
          <p:cNvSpPr txBox="1"/>
          <p:nvPr/>
        </p:nvSpPr>
        <p:spPr>
          <a:xfrm>
            <a:off x="3886621" y="2406112"/>
            <a:ext cx="627223" cy="300082"/>
          </a:xfrm>
          <a:prstGeom prst="rect">
            <a:avLst/>
          </a:prstGeom>
          <a:noFill/>
        </p:spPr>
        <p:txBody>
          <a:bodyPr wrap="none" rtlCol="0">
            <a:spAutoFit/>
          </a:bodyPr>
          <a:lstStyle/>
          <a:p>
            <a:r>
              <a:rPr lang="en-US" sz="1350" dirty="0"/>
              <a:t>assays</a:t>
            </a:r>
          </a:p>
        </p:txBody>
      </p:sp>
      <p:sp>
        <p:nvSpPr>
          <p:cNvPr id="22" name="TextBox 21"/>
          <p:cNvSpPr txBox="1"/>
          <p:nvPr/>
        </p:nvSpPr>
        <p:spPr>
          <a:xfrm>
            <a:off x="5522676" y="2390099"/>
            <a:ext cx="468270" cy="300082"/>
          </a:xfrm>
          <a:prstGeom prst="rect">
            <a:avLst/>
          </a:prstGeom>
          <a:noFill/>
        </p:spPr>
        <p:txBody>
          <a:bodyPr wrap="none" rtlCol="0">
            <a:spAutoFit/>
          </a:bodyPr>
          <a:lstStyle/>
          <a:p>
            <a:r>
              <a:rPr lang="en-US" sz="1350" dirty="0"/>
              <a:t>ECG</a:t>
            </a:r>
          </a:p>
        </p:txBody>
      </p:sp>
      <p:sp>
        <p:nvSpPr>
          <p:cNvPr id="24" name="TextBox 23"/>
          <p:cNvSpPr txBox="1"/>
          <p:nvPr/>
        </p:nvSpPr>
        <p:spPr>
          <a:xfrm>
            <a:off x="6524687" y="3897958"/>
            <a:ext cx="765274" cy="300082"/>
          </a:xfrm>
          <a:prstGeom prst="rect">
            <a:avLst/>
          </a:prstGeom>
          <a:noFill/>
        </p:spPr>
        <p:txBody>
          <a:bodyPr wrap="none" rtlCol="0">
            <a:spAutoFit/>
          </a:bodyPr>
          <a:lstStyle/>
          <a:p>
            <a:r>
              <a:rPr lang="en-US" sz="1350"/>
              <a:t>Proteins</a:t>
            </a:r>
          </a:p>
        </p:txBody>
      </p:sp>
    </p:spTree>
    <p:extLst>
      <p:ext uri="{BB962C8B-B14F-4D97-AF65-F5344CB8AC3E}">
        <p14:creationId xmlns:p14="http://schemas.microsoft.com/office/powerpoint/2010/main" val="204537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P spid="10" grpId="0"/>
      <p:bldP spid="11" grpId="0"/>
      <p:bldP spid="12" grpId="0"/>
      <p:bldP spid="13"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Throughput = Many observations</a:t>
            </a:r>
          </a:p>
        </p:txBody>
      </p:sp>
      <p:graphicFrame>
        <p:nvGraphicFramePr>
          <p:cNvPr id="5" name="Table 4"/>
          <p:cNvGraphicFramePr>
            <a:graphicFrameLocks noGrp="1"/>
          </p:cNvGraphicFramePr>
          <p:nvPr/>
        </p:nvGraphicFramePr>
        <p:xfrm>
          <a:off x="1331119" y="2543572"/>
          <a:ext cx="6096000" cy="2819400"/>
        </p:xfrm>
        <a:graphic>
          <a:graphicData uri="http://schemas.openxmlformats.org/drawingml/2006/table">
            <a:tbl>
              <a:tblPr firstRow="1" bandRow="1">
                <a:tableStyleId>{073A0DAA-6AF3-43AB-8588-CEC1D06C72B9}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27813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0"/>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3"/>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4"/>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5"/>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6"/>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8"/>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9"/>
                  </a:ext>
                </a:extLst>
              </a:tr>
            </a:tbl>
          </a:graphicData>
        </a:graphic>
      </p:graphicFrame>
      <p:pic>
        <p:nvPicPr>
          <p:cNvPr id="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441730"/>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685296"/>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973824"/>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417568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90963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625129"/>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4" y="334000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3082318"/>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7" y="273862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2487367"/>
            <a:ext cx="364331" cy="3878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1575197" y="5361654"/>
            <a:ext cx="0" cy="467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46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02" y="167601"/>
            <a:ext cx="7712838" cy="775097"/>
          </a:xfrm>
        </p:spPr>
        <p:txBody>
          <a:bodyPr/>
          <a:lstStyle/>
          <a:p>
            <a:r>
              <a:rPr lang="en-US"/>
              <a:t>Heterogeneous Observations</a:t>
            </a:r>
            <a:endParaRPr lang="en-US" dirty="0"/>
          </a:p>
        </p:txBody>
      </p:sp>
      <p:pic>
        <p:nvPicPr>
          <p:cNvPr id="3074" name="Picture 2"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02" y="2237578"/>
            <a:ext cx="4291772" cy="2856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result for different types of cel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291" y="1959428"/>
            <a:ext cx="4834779" cy="341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6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BCEC-4B77-294A-86B8-ACD987FF6197}"/>
              </a:ext>
            </a:extLst>
          </p:cNvPr>
          <p:cNvSpPr>
            <a:spLocks noGrp="1"/>
          </p:cNvSpPr>
          <p:nvPr>
            <p:ph type="title"/>
          </p:nvPr>
        </p:nvSpPr>
        <p:spPr/>
        <p:txBody>
          <a:bodyPr/>
          <a:lstStyle/>
          <a:p>
            <a:endParaRPr lang="en-US"/>
          </a:p>
        </p:txBody>
      </p:sp>
      <p:pic>
        <p:nvPicPr>
          <p:cNvPr id="4" name="Picture 3" descr="A screenshot of text&#10;&#10;Description automatically generated">
            <a:extLst>
              <a:ext uri="{FF2B5EF4-FFF2-40B4-BE49-F238E27FC236}">
                <a16:creationId xmlns:a16="http://schemas.microsoft.com/office/drawing/2014/main" id="{D7E58D9F-2C89-F842-B2A7-EABA0994FF9F}"/>
              </a:ext>
            </a:extLst>
          </p:cNvPr>
          <p:cNvPicPr>
            <a:picLocks noChangeAspect="1"/>
          </p:cNvPicPr>
          <p:nvPr/>
        </p:nvPicPr>
        <p:blipFill>
          <a:blip r:embed="rId3"/>
          <a:stretch>
            <a:fillRect/>
          </a:stretch>
        </p:blipFill>
        <p:spPr>
          <a:xfrm>
            <a:off x="285750" y="0"/>
            <a:ext cx="8572500" cy="6858000"/>
          </a:xfrm>
          <a:prstGeom prst="rect">
            <a:avLst/>
          </a:prstGeom>
        </p:spPr>
      </p:pic>
    </p:spTree>
    <p:extLst>
      <p:ext uri="{BB962C8B-B14F-4D97-AF65-F5344CB8AC3E}">
        <p14:creationId xmlns:p14="http://schemas.microsoft.com/office/powerpoint/2010/main" val="1658513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84" y="207018"/>
            <a:ext cx="7934325" cy="994172"/>
          </a:xfrm>
        </p:spPr>
        <p:txBody>
          <a:bodyPr/>
          <a:lstStyle/>
          <a:p>
            <a:r>
              <a:rPr lang="en-US" dirty="0">
                <a:latin typeface="Avenir Book" charset="0"/>
                <a:ea typeface="Avenir Book" charset="0"/>
                <a:cs typeface="Avenir Book" charset="0"/>
              </a:rPr>
              <a:t>Challenges </a:t>
            </a:r>
          </a:p>
        </p:txBody>
      </p:sp>
      <p:pic>
        <p:nvPicPr>
          <p:cNvPr id="9" name="Picture 8"/>
          <p:cNvPicPr>
            <a:picLocks noChangeAspect="1"/>
          </p:cNvPicPr>
          <p:nvPr/>
        </p:nvPicPr>
        <p:blipFill>
          <a:blip r:embed="rId3"/>
          <a:stretch>
            <a:fillRect/>
          </a:stretch>
        </p:blipFill>
        <p:spPr>
          <a:xfrm>
            <a:off x="759101" y="1779263"/>
            <a:ext cx="2444016" cy="1124680"/>
          </a:xfrm>
          <a:prstGeom prst="rect">
            <a:avLst/>
          </a:prstGeom>
        </p:spPr>
      </p:pic>
      <p:sp>
        <p:nvSpPr>
          <p:cNvPr id="12" name="TextBox 11"/>
          <p:cNvSpPr txBox="1"/>
          <p:nvPr/>
        </p:nvSpPr>
        <p:spPr>
          <a:xfrm flipH="1">
            <a:off x="922581" y="1035503"/>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Noise</a:t>
            </a:r>
            <a:endParaRPr lang="en-US" dirty="0">
              <a:latin typeface="Avenir Book" charset="0"/>
              <a:ea typeface="Avenir Book" charset="0"/>
              <a:cs typeface="Avenir Book" charset="0"/>
            </a:endParaRPr>
          </a:p>
        </p:txBody>
      </p:sp>
      <p:pic>
        <p:nvPicPr>
          <p:cNvPr id="13" name="Picture 12"/>
          <p:cNvPicPr>
            <a:picLocks noChangeAspect="1"/>
          </p:cNvPicPr>
          <p:nvPr/>
        </p:nvPicPr>
        <p:blipFill>
          <a:blip r:embed="rId4"/>
          <a:stretch>
            <a:fillRect/>
          </a:stretch>
        </p:blipFill>
        <p:spPr>
          <a:xfrm>
            <a:off x="715259" y="3853970"/>
            <a:ext cx="1366603" cy="1235075"/>
          </a:xfrm>
          <a:prstGeom prst="rect">
            <a:avLst/>
          </a:prstGeom>
        </p:spPr>
      </p:pic>
      <p:sp>
        <p:nvSpPr>
          <p:cNvPr id="14" name="TextBox 13"/>
          <p:cNvSpPr txBox="1"/>
          <p:nvPr/>
        </p:nvSpPr>
        <p:spPr>
          <a:xfrm flipH="1">
            <a:off x="2245341" y="4225925"/>
            <a:ext cx="2117056" cy="369332"/>
          </a:xfrm>
          <a:prstGeom prst="rect">
            <a:avLst/>
          </a:prstGeom>
          <a:noFill/>
        </p:spPr>
        <p:txBody>
          <a:bodyPr wrap="square" rtlCol="0">
            <a:spAutoFit/>
          </a:bodyPr>
          <a:lstStyle/>
          <a:p>
            <a:pPr algn="l"/>
            <a:r>
              <a:rPr lang="en-US" dirty="0">
                <a:latin typeface="Avenir Book" charset="0"/>
                <a:ea typeface="Avenir Book" charset="0"/>
                <a:cs typeface="Avenir Book" charset="0"/>
              </a:rPr>
              <a:t>Dimensionality</a:t>
            </a:r>
          </a:p>
        </p:txBody>
      </p:sp>
      <p:pic>
        <p:nvPicPr>
          <p:cNvPr id="1026"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92" y="3965813"/>
            <a:ext cx="1888332" cy="1258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flipH="1">
            <a:off x="7462793" y="4179581"/>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Scale </a:t>
            </a:r>
            <a:endParaRPr lang="en-US" dirty="0">
              <a:latin typeface="Avenir Book" charset="0"/>
              <a:ea typeface="Avenir Book" charset="0"/>
              <a:cs typeface="Avenir Book" charset="0"/>
            </a:endParaRPr>
          </a:p>
        </p:txBody>
      </p:sp>
      <p:sp>
        <p:nvSpPr>
          <p:cNvPr id="8" name="TextBox 7"/>
          <p:cNvSpPr txBox="1"/>
          <p:nvPr/>
        </p:nvSpPr>
        <p:spPr>
          <a:xfrm>
            <a:off x="5653991" y="1066280"/>
            <a:ext cx="1220206" cy="307777"/>
          </a:xfrm>
          <a:prstGeom prst="rect">
            <a:avLst/>
          </a:prstGeom>
          <a:noFill/>
        </p:spPr>
        <p:txBody>
          <a:bodyPr wrap="none" rtlCol="0">
            <a:spAutoFit/>
          </a:bodyPr>
          <a:lstStyle/>
          <a:p>
            <a:pPr algn="l"/>
            <a:r>
              <a:rPr lang="en-US" dirty="0">
                <a:latin typeface="Avenir Book" charset="0"/>
                <a:ea typeface="Avenir Book" charset="0"/>
                <a:cs typeface="Avenir Book" charset="0"/>
              </a:rPr>
              <a:t>Batch Effects</a:t>
            </a:r>
          </a:p>
        </p:txBody>
      </p:sp>
      <p:pic>
        <p:nvPicPr>
          <p:cNvPr id="15" name="Picture 14"/>
          <p:cNvPicPr>
            <a:picLocks noChangeAspect="1"/>
          </p:cNvPicPr>
          <p:nvPr/>
        </p:nvPicPr>
        <p:blipFill>
          <a:blip r:embed="rId6"/>
          <a:stretch>
            <a:fillRect/>
          </a:stretch>
        </p:blipFill>
        <p:spPr>
          <a:xfrm>
            <a:off x="5276068" y="1430365"/>
            <a:ext cx="2331581" cy="2194429"/>
          </a:xfrm>
          <a:prstGeom prst="rect">
            <a:avLst/>
          </a:prstGeom>
        </p:spPr>
      </p:pic>
    </p:spTree>
    <p:extLst>
      <p:ext uri="{BB962C8B-B14F-4D97-AF65-F5344CB8AC3E}">
        <p14:creationId xmlns:p14="http://schemas.microsoft.com/office/powerpoint/2010/main" val="698144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pic>
        <p:nvPicPr>
          <p:cNvPr id="4" name="Picture 3"/>
          <p:cNvPicPr>
            <a:picLocks noChangeAspect="1"/>
          </p:cNvPicPr>
          <p:nvPr/>
        </p:nvPicPr>
        <p:blipFill>
          <a:blip r:embed="rId3"/>
          <a:stretch>
            <a:fillRect/>
          </a:stretch>
        </p:blipFill>
        <p:spPr>
          <a:xfrm>
            <a:off x="1315233" y="2108199"/>
            <a:ext cx="7039627" cy="3239474"/>
          </a:xfrm>
          <a:prstGeom prst="rect">
            <a:avLst/>
          </a:prstGeom>
        </p:spPr>
      </p:pic>
    </p:spTree>
    <p:extLst>
      <p:ext uri="{BB962C8B-B14F-4D97-AF65-F5344CB8AC3E}">
        <p14:creationId xmlns:p14="http://schemas.microsoft.com/office/powerpoint/2010/main" val="164964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sp>
        <p:nvSpPr>
          <p:cNvPr id="15" name="Title 1"/>
          <p:cNvSpPr txBox="1">
            <a:spLocks/>
          </p:cNvSpPr>
          <p:nvPr/>
        </p:nvSpPr>
        <p:spPr>
          <a:xfrm>
            <a:off x="966853" y="654853"/>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Dropout</a:t>
            </a:r>
          </a:p>
        </p:txBody>
      </p:sp>
    </p:spTree>
    <p:extLst>
      <p:ext uri="{BB962C8B-B14F-4D97-AF65-F5344CB8AC3E}">
        <p14:creationId xmlns:p14="http://schemas.microsoft.com/office/powerpoint/2010/main" val="18502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vs Missing Data </a:t>
            </a:r>
          </a:p>
        </p:txBody>
      </p:sp>
      <p:pic>
        <p:nvPicPr>
          <p:cNvPr id="1026" name="Picture 2" descr="mage result for missin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39" y="2229633"/>
            <a:ext cx="70199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415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Data</a:t>
            </a:r>
          </a:p>
        </p:txBody>
      </p:sp>
      <p:pic>
        <p:nvPicPr>
          <p:cNvPr id="4" name="Picture 3"/>
          <p:cNvPicPr>
            <a:picLocks noChangeAspect="1"/>
          </p:cNvPicPr>
          <p:nvPr/>
        </p:nvPicPr>
        <p:blipFill>
          <a:blip r:embed="rId3"/>
          <a:stretch>
            <a:fillRect/>
          </a:stretch>
        </p:blipFill>
        <p:spPr>
          <a:xfrm>
            <a:off x="133350" y="1843232"/>
            <a:ext cx="8877300" cy="3670300"/>
          </a:xfrm>
          <a:prstGeom prst="rect">
            <a:avLst/>
          </a:prstGeom>
        </p:spPr>
      </p:pic>
    </p:spTree>
    <p:extLst>
      <p:ext uri="{BB962C8B-B14F-4D97-AF65-F5344CB8AC3E}">
        <p14:creationId xmlns:p14="http://schemas.microsoft.com/office/powerpoint/2010/main" val="274132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Effects </a:t>
            </a:r>
          </a:p>
        </p:txBody>
      </p:sp>
      <p:sp>
        <p:nvSpPr>
          <p:cNvPr id="3" name="Content Placeholder 2"/>
          <p:cNvSpPr>
            <a:spLocks noGrp="1"/>
          </p:cNvSpPr>
          <p:nvPr>
            <p:ph idx="1"/>
          </p:nvPr>
        </p:nvSpPr>
        <p:spPr>
          <a:xfrm>
            <a:off x="4020854" y="1503123"/>
            <a:ext cx="4811445"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a:t>
            </a:r>
            <a:r>
              <a:rPr lang="en-US" dirty="0" err="1"/>
              <a:t>uncomparable</a:t>
            </a:r>
            <a:r>
              <a:rPr lang="en-US" dirty="0"/>
              <a:t> </a:t>
            </a:r>
          </a:p>
        </p:txBody>
      </p:sp>
      <p:pic>
        <p:nvPicPr>
          <p:cNvPr id="4" name="Picture 3"/>
          <p:cNvPicPr>
            <a:picLocks noChangeAspect="1"/>
          </p:cNvPicPr>
          <p:nvPr/>
        </p:nvPicPr>
        <p:blipFill>
          <a:blip r:embed="rId3"/>
          <a:stretch>
            <a:fillRect/>
          </a:stretch>
        </p:blipFill>
        <p:spPr>
          <a:xfrm>
            <a:off x="695104" y="1855694"/>
            <a:ext cx="3114548" cy="2931339"/>
          </a:xfrm>
          <a:prstGeom prst="rect">
            <a:avLst/>
          </a:prstGeom>
        </p:spPr>
      </p:pic>
    </p:spTree>
    <p:extLst>
      <p:ext uri="{BB962C8B-B14F-4D97-AF65-F5344CB8AC3E}">
        <p14:creationId xmlns:p14="http://schemas.microsoft.com/office/powerpoint/2010/main" val="908604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43000" y="1714500"/>
            <a:ext cx="6858000" cy="3429000"/>
          </a:xfrm>
          <a:prstGeom prst="rect">
            <a:avLst/>
          </a:prstGeom>
        </p:spPr>
      </p:pic>
    </p:spTree>
    <p:extLst>
      <p:ext uri="{BB962C8B-B14F-4D97-AF65-F5344CB8AC3E}">
        <p14:creationId xmlns:p14="http://schemas.microsoft.com/office/powerpoint/2010/main" val="1021204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Dimensionality </a:t>
            </a:r>
          </a:p>
        </p:txBody>
      </p:sp>
      <p:sp>
        <p:nvSpPr>
          <p:cNvPr id="3" name="Content Placeholder 2"/>
          <p:cNvSpPr>
            <a:spLocks noGrp="1"/>
          </p:cNvSpPr>
          <p:nvPr>
            <p:ph idx="1"/>
          </p:nvPr>
        </p:nvSpPr>
        <p:spPr>
          <a:xfrm>
            <a:off x="4864539" y="1503123"/>
            <a:ext cx="3967760"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incomparable </a:t>
            </a:r>
          </a:p>
        </p:txBody>
      </p:sp>
      <p:grpSp>
        <p:nvGrpSpPr>
          <p:cNvPr id="6" name="Group 5">
            <a:extLst>
              <a:ext uri="{FF2B5EF4-FFF2-40B4-BE49-F238E27FC236}">
                <a16:creationId xmlns:a16="http://schemas.microsoft.com/office/drawing/2014/main" id="{2BE23A97-77CE-8B44-A656-2BCFFA98F2D5}"/>
              </a:ext>
            </a:extLst>
          </p:cNvPr>
          <p:cNvGrpSpPr/>
          <p:nvPr/>
        </p:nvGrpSpPr>
        <p:grpSpPr>
          <a:xfrm>
            <a:off x="575154" y="1503123"/>
            <a:ext cx="4289385" cy="4096744"/>
            <a:chOff x="1163176" y="568476"/>
            <a:chExt cx="6166368" cy="6228080"/>
          </a:xfrm>
        </p:grpSpPr>
        <p:pic>
          <p:nvPicPr>
            <p:cNvPr id="7" name="Picture 6" descr="Fig S3.png">
              <a:extLst>
                <a:ext uri="{FF2B5EF4-FFF2-40B4-BE49-F238E27FC236}">
                  <a16:creationId xmlns:a16="http://schemas.microsoft.com/office/drawing/2014/main" id="{D5D2EE1B-D5B0-784C-96DB-212901B1CC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8" name="Rectangle 7">
              <a:extLst>
                <a:ext uri="{FF2B5EF4-FFF2-40B4-BE49-F238E27FC236}">
                  <a16:creationId xmlns:a16="http://schemas.microsoft.com/office/drawing/2014/main" id="{629CD1D3-5222-0444-A1A3-BA3301A16D9C}"/>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862163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60BA-2829-9340-885E-BD74E88CD1F0}"/>
              </a:ext>
            </a:extLst>
          </p:cNvPr>
          <p:cNvSpPr>
            <a:spLocks noGrp="1"/>
          </p:cNvSpPr>
          <p:nvPr>
            <p:ph type="title"/>
          </p:nvPr>
        </p:nvSpPr>
        <p:spPr/>
        <p:txBody>
          <a:bodyPr>
            <a:normAutofit/>
          </a:bodyPr>
          <a:lstStyle/>
          <a:p>
            <a:r>
              <a:rPr lang="en-US" dirty="0"/>
              <a:t>Latent structure in high dimensional data</a:t>
            </a:r>
          </a:p>
        </p:txBody>
      </p:sp>
      <p:pic>
        <p:nvPicPr>
          <p:cNvPr id="5" name="Content Placeholder 4">
            <a:extLst>
              <a:ext uri="{FF2B5EF4-FFF2-40B4-BE49-F238E27FC236}">
                <a16:creationId xmlns:a16="http://schemas.microsoft.com/office/drawing/2014/main" id="{7298608D-9E18-3040-B031-DC1D79D947A1}"/>
              </a:ext>
            </a:extLst>
          </p:cNvPr>
          <p:cNvPicPr>
            <a:picLocks noGrp="1" noChangeAspect="1"/>
          </p:cNvPicPr>
          <p:nvPr>
            <p:ph idx="1"/>
          </p:nvPr>
        </p:nvPicPr>
        <p:blipFill>
          <a:blip r:embed="rId3"/>
          <a:stretch>
            <a:fillRect/>
          </a:stretch>
        </p:blipFill>
        <p:spPr>
          <a:xfrm>
            <a:off x="628650" y="2134579"/>
            <a:ext cx="3679031" cy="3679031"/>
          </a:xfrm>
        </p:spPr>
      </p:pic>
      <p:pic>
        <p:nvPicPr>
          <p:cNvPr id="7" name="Picture 6">
            <a:extLst>
              <a:ext uri="{FF2B5EF4-FFF2-40B4-BE49-F238E27FC236}">
                <a16:creationId xmlns:a16="http://schemas.microsoft.com/office/drawing/2014/main" id="{4AB7C3C8-EFE0-0947-97CE-E558AF71CDDE}"/>
              </a:ext>
            </a:extLst>
          </p:cNvPr>
          <p:cNvPicPr>
            <a:picLocks noChangeAspect="1"/>
          </p:cNvPicPr>
          <p:nvPr/>
        </p:nvPicPr>
        <p:blipFill>
          <a:blip r:embed="rId4"/>
          <a:stretch>
            <a:fillRect/>
          </a:stretch>
        </p:blipFill>
        <p:spPr>
          <a:xfrm>
            <a:off x="4439841" y="2134580"/>
            <a:ext cx="3679031" cy="3679031"/>
          </a:xfrm>
          <a:prstGeom prst="rect">
            <a:avLst/>
          </a:prstGeom>
        </p:spPr>
      </p:pic>
      <p:sp>
        <p:nvSpPr>
          <p:cNvPr id="8" name="TextBox 7">
            <a:extLst>
              <a:ext uri="{FF2B5EF4-FFF2-40B4-BE49-F238E27FC236}">
                <a16:creationId xmlns:a16="http://schemas.microsoft.com/office/drawing/2014/main" id="{FEECB5DA-00E0-4343-9B15-5FAC0F1795AD}"/>
              </a:ext>
            </a:extLst>
          </p:cNvPr>
          <p:cNvSpPr txBox="1"/>
          <p:nvPr/>
        </p:nvSpPr>
        <p:spPr>
          <a:xfrm>
            <a:off x="1839654" y="2320311"/>
            <a:ext cx="1678665" cy="369332"/>
          </a:xfrm>
          <a:prstGeom prst="rect">
            <a:avLst/>
          </a:prstGeom>
          <a:noFill/>
        </p:spPr>
        <p:txBody>
          <a:bodyPr wrap="none" rtlCol="0">
            <a:spAutoFit/>
          </a:bodyPr>
          <a:lstStyle/>
          <a:p>
            <a:r>
              <a:rPr lang="en-US" b="1" dirty="0">
                <a:latin typeface="Myriad Pro" panose="020B0503030403020204" pitchFamily="34" charset="0"/>
              </a:rPr>
              <a:t>Ambient Space</a:t>
            </a:r>
          </a:p>
        </p:txBody>
      </p:sp>
      <p:sp>
        <p:nvSpPr>
          <p:cNvPr id="9" name="TextBox 8">
            <a:extLst>
              <a:ext uri="{FF2B5EF4-FFF2-40B4-BE49-F238E27FC236}">
                <a16:creationId xmlns:a16="http://schemas.microsoft.com/office/drawing/2014/main" id="{D8018A41-AE49-AB4C-8B5C-F27B59CA3811}"/>
              </a:ext>
            </a:extLst>
          </p:cNvPr>
          <p:cNvSpPr txBox="1"/>
          <p:nvPr/>
        </p:nvSpPr>
        <p:spPr>
          <a:xfrm>
            <a:off x="5530666" y="2181812"/>
            <a:ext cx="1890262" cy="646331"/>
          </a:xfrm>
          <a:prstGeom prst="rect">
            <a:avLst/>
          </a:prstGeom>
          <a:noFill/>
        </p:spPr>
        <p:txBody>
          <a:bodyPr wrap="none" rtlCol="0">
            <a:spAutoFit/>
          </a:bodyPr>
          <a:lstStyle/>
          <a:p>
            <a:pPr algn="ctr"/>
            <a:r>
              <a:rPr lang="en-US" b="1" dirty="0">
                <a:latin typeface="Myriad Pro" panose="020B0503030403020204" pitchFamily="34" charset="0"/>
              </a:rPr>
              <a:t>Low-dimensional</a:t>
            </a:r>
          </a:p>
          <a:p>
            <a:pPr algn="ctr"/>
            <a:r>
              <a:rPr lang="en-US" b="1" dirty="0">
                <a:latin typeface="Myriad Pro" panose="020B0503030403020204" pitchFamily="34" charset="0"/>
              </a:rPr>
              <a:t>manifold</a:t>
            </a:r>
          </a:p>
        </p:txBody>
      </p:sp>
    </p:spTree>
    <p:extLst>
      <p:ext uri="{BB962C8B-B14F-4D97-AF65-F5344CB8AC3E}">
        <p14:creationId xmlns:p14="http://schemas.microsoft.com/office/powerpoint/2010/main" val="801345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Gene-gene Relationships</a:t>
            </a:r>
          </a:p>
        </p:txBody>
      </p:sp>
      <p:cxnSp>
        <p:nvCxnSpPr>
          <p:cNvPr id="12" name="Straight Connector 11"/>
          <p:cNvCxnSpPr/>
          <p:nvPr/>
        </p:nvCxnSpPr>
        <p:spPr>
          <a:xfrm flipH="1">
            <a:off x="1603169" y="2783791"/>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603169" y="4300636"/>
            <a:ext cx="2446317" cy="6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9641" y="4412862"/>
            <a:ext cx="723275" cy="300082"/>
          </a:xfrm>
          <a:prstGeom prst="rect">
            <a:avLst/>
          </a:prstGeom>
          <a:noFill/>
        </p:spPr>
        <p:txBody>
          <a:bodyPr wrap="none" rtlCol="0">
            <a:spAutoFit/>
          </a:bodyPr>
          <a:lstStyle/>
          <a:p>
            <a:r>
              <a:rPr lang="en-US" sz="1350" dirty="0"/>
              <a:t>Gene 1 </a:t>
            </a:r>
          </a:p>
        </p:txBody>
      </p:sp>
      <p:sp>
        <p:nvSpPr>
          <p:cNvPr id="15" name="TextBox 14"/>
          <p:cNvSpPr txBox="1"/>
          <p:nvPr/>
        </p:nvSpPr>
        <p:spPr>
          <a:xfrm rot="16200000">
            <a:off x="1103033" y="3435513"/>
            <a:ext cx="723275" cy="300082"/>
          </a:xfrm>
          <a:prstGeom prst="rect">
            <a:avLst/>
          </a:prstGeom>
          <a:noFill/>
        </p:spPr>
        <p:txBody>
          <a:bodyPr wrap="none" rtlCol="0">
            <a:spAutoFit/>
          </a:bodyPr>
          <a:lstStyle/>
          <a:p>
            <a:r>
              <a:rPr lang="en-US" sz="1350" dirty="0"/>
              <a:t>Gene 2 </a:t>
            </a:r>
          </a:p>
        </p:txBody>
      </p:sp>
      <p:pic>
        <p:nvPicPr>
          <p:cNvPr id="18" name="Picture 17"/>
          <p:cNvPicPr>
            <a:picLocks noChangeAspect="1"/>
          </p:cNvPicPr>
          <p:nvPr/>
        </p:nvPicPr>
        <p:blipFill>
          <a:blip r:embed="rId3"/>
          <a:stretch>
            <a:fillRect/>
          </a:stretch>
        </p:blipFill>
        <p:spPr>
          <a:xfrm>
            <a:off x="2086323" y="3225536"/>
            <a:ext cx="323850" cy="657225"/>
          </a:xfrm>
          <a:prstGeom prst="rect">
            <a:avLst/>
          </a:prstGeom>
        </p:spPr>
      </p:pic>
      <p:pic>
        <p:nvPicPr>
          <p:cNvPr id="20" name="Picture 19"/>
          <p:cNvPicPr>
            <a:picLocks noChangeAspect="1"/>
          </p:cNvPicPr>
          <p:nvPr/>
        </p:nvPicPr>
        <p:blipFill>
          <a:blip r:embed="rId4"/>
          <a:stretch>
            <a:fillRect/>
          </a:stretch>
        </p:blipFill>
        <p:spPr>
          <a:xfrm>
            <a:off x="2934373" y="2953192"/>
            <a:ext cx="333375" cy="657225"/>
          </a:xfrm>
          <a:prstGeom prst="rect">
            <a:avLst/>
          </a:prstGeom>
        </p:spPr>
      </p:pic>
      <p:pic>
        <p:nvPicPr>
          <p:cNvPr id="21" name="Picture 20"/>
          <p:cNvPicPr>
            <a:picLocks noChangeAspect="1"/>
          </p:cNvPicPr>
          <p:nvPr/>
        </p:nvPicPr>
        <p:blipFill>
          <a:blip r:embed="rId5"/>
          <a:stretch>
            <a:fillRect/>
          </a:stretch>
        </p:blipFill>
        <p:spPr>
          <a:xfrm>
            <a:off x="3605418" y="3553346"/>
            <a:ext cx="257175" cy="733425"/>
          </a:xfrm>
          <a:prstGeom prst="rect">
            <a:avLst/>
          </a:prstGeom>
        </p:spPr>
      </p:pic>
      <p:pic>
        <p:nvPicPr>
          <p:cNvPr id="32" name="Picture 31"/>
          <p:cNvPicPr>
            <a:picLocks noChangeAspect="1"/>
          </p:cNvPicPr>
          <p:nvPr/>
        </p:nvPicPr>
        <p:blipFill>
          <a:blip r:embed="rId6"/>
          <a:stretch>
            <a:fillRect/>
          </a:stretch>
        </p:blipFill>
        <p:spPr>
          <a:xfrm>
            <a:off x="2674100" y="2541335"/>
            <a:ext cx="333375" cy="762000"/>
          </a:xfrm>
          <a:prstGeom prst="rect">
            <a:avLst/>
          </a:prstGeom>
        </p:spPr>
      </p:pic>
      <p:pic>
        <p:nvPicPr>
          <p:cNvPr id="34" name="Picture 33"/>
          <p:cNvPicPr>
            <a:picLocks noChangeAspect="1"/>
          </p:cNvPicPr>
          <p:nvPr/>
        </p:nvPicPr>
        <p:blipFill>
          <a:blip r:embed="rId4"/>
          <a:stretch>
            <a:fillRect/>
          </a:stretch>
        </p:blipFill>
        <p:spPr>
          <a:xfrm>
            <a:off x="3233629" y="3320207"/>
            <a:ext cx="333375" cy="657225"/>
          </a:xfrm>
          <a:prstGeom prst="rect">
            <a:avLst/>
          </a:prstGeom>
        </p:spPr>
      </p:pic>
      <p:cxnSp>
        <p:nvCxnSpPr>
          <p:cNvPr id="24" name="Straight Connector 23"/>
          <p:cNvCxnSpPr/>
          <p:nvPr/>
        </p:nvCxnSpPr>
        <p:spPr>
          <a:xfrm flipH="1">
            <a:off x="5092535" y="277747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092535" y="4296441"/>
            <a:ext cx="2187039" cy="4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39007" y="4406545"/>
            <a:ext cx="723275" cy="300082"/>
          </a:xfrm>
          <a:prstGeom prst="rect">
            <a:avLst/>
          </a:prstGeom>
          <a:noFill/>
        </p:spPr>
        <p:txBody>
          <a:bodyPr wrap="none" rtlCol="0">
            <a:spAutoFit/>
          </a:bodyPr>
          <a:lstStyle/>
          <a:p>
            <a:r>
              <a:rPr lang="en-US" sz="1350" dirty="0"/>
              <a:t>Gene 2 </a:t>
            </a:r>
          </a:p>
        </p:txBody>
      </p:sp>
      <p:sp>
        <p:nvSpPr>
          <p:cNvPr id="27" name="TextBox 26"/>
          <p:cNvSpPr txBox="1"/>
          <p:nvPr/>
        </p:nvSpPr>
        <p:spPr>
          <a:xfrm rot="16200000">
            <a:off x="4592399" y="3429196"/>
            <a:ext cx="723275" cy="300082"/>
          </a:xfrm>
          <a:prstGeom prst="rect">
            <a:avLst/>
          </a:prstGeom>
          <a:noFill/>
        </p:spPr>
        <p:txBody>
          <a:bodyPr wrap="none" rtlCol="0">
            <a:spAutoFit/>
          </a:bodyPr>
          <a:lstStyle/>
          <a:p>
            <a:r>
              <a:rPr lang="en-US" sz="1350" dirty="0"/>
              <a:t>Gene 3 </a:t>
            </a:r>
          </a:p>
        </p:txBody>
      </p:sp>
      <p:pic>
        <p:nvPicPr>
          <p:cNvPr id="29" name="Picture 28"/>
          <p:cNvPicPr>
            <a:picLocks noChangeAspect="1"/>
          </p:cNvPicPr>
          <p:nvPr/>
        </p:nvPicPr>
        <p:blipFill>
          <a:blip r:embed="rId3"/>
          <a:stretch>
            <a:fillRect/>
          </a:stretch>
        </p:blipFill>
        <p:spPr>
          <a:xfrm>
            <a:off x="5707391" y="2995885"/>
            <a:ext cx="323850" cy="657225"/>
          </a:xfrm>
          <a:prstGeom prst="rect">
            <a:avLst/>
          </a:prstGeom>
        </p:spPr>
      </p:pic>
      <p:pic>
        <p:nvPicPr>
          <p:cNvPr id="31" name="Picture 30"/>
          <p:cNvPicPr>
            <a:picLocks noChangeAspect="1"/>
          </p:cNvPicPr>
          <p:nvPr/>
        </p:nvPicPr>
        <p:blipFill>
          <a:blip r:embed="rId4"/>
          <a:stretch>
            <a:fillRect/>
          </a:stretch>
        </p:blipFill>
        <p:spPr>
          <a:xfrm>
            <a:off x="6386815" y="3029896"/>
            <a:ext cx="333375" cy="657225"/>
          </a:xfrm>
          <a:prstGeom prst="rect">
            <a:avLst/>
          </a:prstGeom>
        </p:spPr>
      </p:pic>
      <p:pic>
        <p:nvPicPr>
          <p:cNvPr id="36" name="Picture 35"/>
          <p:cNvPicPr>
            <a:picLocks noChangeAspect="1"/>
          </p:cNvPicPr>
          <p:nvPr/>
        </p:nvPicPr>
        <p:blipFill>
          <a:blip r:embed="rId5"/>
          <a:stretch>
            <a:fillRect/>
          </a:stretch>
        </p:blipFill>
        <p:spPr>
          <a:xfrm>
            <a:off x="5927534" y="3503919"/>
            <a:ext cx="257175" cy="733425"/>
          </a:xfrm>
          <a:prstGeom prst="rect">
            <a:avLst/>
          </a:prstGeom>
        </p:spPr>
      </p:pic>
      <p:pic>
        <p:nvPicPr>
          <p:cNvPr id="37" name="Picture 36"/>
          <p:cNvPicPr>
            <a:picLocks noChangeAspect="1"/>
          </p:cNvPicPr>
          <p:nvPr/>
        </p:nvPicPr>
        <p:blipFill>
          <a:blip r:embed="rId6"/>
          <a:stretch>
            <a:fillRect/>
          </a:stretch>
        </p:blipFill>
        <p:spPr>
          <a:xfrm>
            <a:off x="5918491" y="2220218"/>
            <a:ext cx="333375" cy="762000"/>
          </a:xfrm>
          <a:prstGeom prst="rect">
            <a:avLst/>
          </a:prstGeom>
        </p:spPr>
      </p:pic>
      <p:pic>
        <p:nvPicPr>
          <p:cNvPr id="39" name="Picture 38"/>
          <p:cNvPicPr>
            <a:picLocks noChangeAspect="1"/>
          </p:cNvPicPr>
          <p:nvPr/>
        </p:nvPicPr>
        <p:blipFill>
          <a:blip r:embed="rId4"/>
          <a:stretch>
            <a:fillRect/>
          </a:stretch>
        </p:blipFill>
        <p:spPr>
          <a:xfrm>
            <a:off x="6403744" y="3041328"/>
            <a:ext cx="333375" cy="657225"/>
          </a:xfrm>
          <a:prstGeom prst="rect">
            <a:avLst/>
          </a:prstGeom>
        </p:spPr>
      </p:pic>
      <p:pic>
        <p:nvPicPr>
          <p:cNvPr id="40" name="Picture 39"/>
          <p:cNvPicPr>
            <a:picLocks noChangeAspect="1"/>
          </p:cNvPicPr>
          <p:nvPr/>
        </p:nvPicPr>
        <p:blipFill>
          <a:blip r:embed="rId5"/>
          <a:stretch>
            <a:fillRect/>
          </a:stretch>
        </p:blipFill>
        <p:spPr>
          <a:xfrm>
            <a:off x="5944462" y="3515351"/>
            <a:ext cx="257175" cy="733425"/>
          </a:xfrm>
          <a:prstGeom prst="rect">
            <a:avLst/>
          </a:prstGeom>
        </p:spPr>
      </p:pic>
      <p:pic>
        <p:nvPicPr>
          <p:cNvPr id="41" name="Picture 40"/>
          <p:cNvPicPr>
            <a:picLocks noChangeAspect="1"/>
          </p:cNvPicPr>
          <p:nvPr/>
        </p:nvPicPr>
        <p:blipFill>
          <a:blip r:embed="rId5"/>
          <a:stretch>
            <a:fillRect/>
          </a:stretch>
        </p:blipFill>
        <p:spPr>
          <a:xfrm>
            <a:off x="5562800" y="2405700"/>
            <a:ext cx="257175" cy="733425"/>
          </a:xfrm>
          <a:prstGeom prst="rect">
            <a:avLst/>
          </a:prstGeom>
        </p:spPr>
      </p:pic>
      <p:pic>
        <p:nvPicPr>
          <p:cNvPr id="42" name="Picture 41"/>
          <p:cNvPicPr>
            <a:picLocks noChangeAspect="1"/>
          </p:cNvPicPr>
          <p:nvPr/>
        </p:nvPicPr>
        <p:blipFill>
          <a:blip r:embed="rId3"/>
          <a:stretch>
            <a:fillRect/>
          </a:stretch>
        </p:blipFill>
        <p:spPr>
          <a:xfrm>
            <a:off x="5505285" y="3580119"/>
            <a:ext cx="323850" cy="657225"/>
          </a:xfrm>
          <a:prstGeom prst="rect">
            <a:avLst/>
          </a:prstGeom>
        </p:spPr>
      </p:pic>
      <p:pic>
        <p:nvPicPr>
          <p:cNvPr id="43" name="Picture 42"/>
          <p:cNvPicPr>
            <a:picLocks noChangeAspect="1"/>
          </p:cNvPicPr>
          <p:nvPr/>
        </p:nvPicPr>
        <p:blipFill>
          <a:blip r:embed="rId3"/>
          <a:stretch>
            <a:fillRect/>
          </a:stretch>
        </p:blipFill>
        <p:spPr>
          <a:xfrm>
            <a:off x="6263579" y="3533306"/>
            <a:ext cx="323850" cy="657225"/>
          </a:xfrm>
          <a:prstGeom prst="rect">
            <a:avLst/>
          </a:prstGeom>
        </p:spPr>
      </p:pic>
      <p:pic>
        <p:nvPicPr>
          <p:cNvPr id="44" name="Picture 43"/>
          <p:cNvPicPr>
            <a:picLocks noChangeAspect="1"/>
          </p:cNvPicPr>
          <p:nvPr/>
        </p:nvPicPr>
        <p:blipFill>
          <a:blip r:embed="rId4"/>
          <a:stretch>
            <a:fillRect/>
          </a:stretch>
        </p:blipFill>
        <p:spPr>
          <a:xfrm>
            <a:off x="6258816" y="2488417"/>
            <a:ext cx="333375" cy="657225"/>
          </a:xfrm>
          <a:prstGeom prst="rect">
            <a:avLst/>
          </a:prstGeom>
        </p:spPr>
      </p:pic>
      <p:sp>
        <p:nvSpPr>
          <p:cNvPr id="16" name="TextBox 15"/>
          <p:cNvSpPr txBox="1"/>
          <p:nvPr/>
        </p:nvSpPr>
        <p:spPr>
          <a:xfrm>
            <a:off x="1314629" y="5522026"/>
            <a:ext cx="3207609" cy="369332"/>
          </a:xfrm>
          <a:prstGeom prst="rect">
            <a:avLst/>
          </a:prstGeom>
          <a:noFill/>
        </p:spPr>
        <p:txBody>
          <a:bodyPr wrap="none" rtlCol="0">
            <a:spAutoFit/>
          </a:bodyPr>
          <a:lstStyle/>
          <a:p>
            <a:r>
              <a:rPr lang="en-US" dirty="0"/>
              <a:t>Relationship between features? </a:t>
            </a:r>
          </a:p>
        </p:txBody>
      </p:sp>
      <p:pic>
        <p:nvPicPr>
          <p:cNvPr id="23" name="Picture 22"/>
          <p:cNvPicPr>
            <a:picLocks noChangeAspect="1"/>
          </p:cNvPicPr>
          <p:nvPr/>
        </p:nvPicPr>
        <p:blipFill>
          <a:blip r:embed="rId7"/>
          <a:stretch>
            <a:fillRect/>
          </a:stretch>
        </p:blipFill>
        <p:spPr>
          <a:xfrm>
            <a:off x="1834167" y="3566554"/>
            <a:ext cx="306253" cy="703248"/>
          </a:xfrm>
          <a:prstGeom prst="rect">
            <a:avLst/>
          </a:prstGeom>
        </p:spPr>
      </p:pic>
      <p:pic>
        <p:nvPicPr>
          <p:cNvPr id="46" name="Picture 45"/>
          <p:cNvPicPr>
            <a:picLocks noChangeAspect="1"/>
          </p:cNvPicPr>
          <p:nvPr/>
        </p:nvPicPr>
        <p:blipFill>
          <a:blip r:embed="rId7"/>
          <a:stretch>
            <a:fillRect/>
          </a:stretch>
        </p:blipFill>
        <p:spPr>
          <a:xfrm>
            <a:off x="5252406" y="3065542"/>
            <a:ext cx="306253" cy="703248"/>
          </a:xfrm>
          <a:prstGeom prst="rect">
            <a:avLst/>
          </a:prstGeom>
        </p:spPr>
      </p:pic>
      <p:pic>
        <p:nvPicPr>
          <p:cNvPr id="47" name="Picture 46"/>
          <p:cNvPicPr>
            <a:picLocks noChangeAspect="1"/>
          </p:cNvPicPr>
          <p:nvPr/>
        </p:nvPicPr>
        <p:blipFill>
          <a:blip r:embed="rId8"/>
          <a:stretch>
            <a:fillRect/>
          </a:stretch>
        </p:blipFill>
        <p:spPr>
          <a:xfrm>
            <a:off x="6054584" y="2980485"/>
            <a:ext cx="376204" cy="682183"/>
          </a:xfrm>
          <a:prstGeom prst="rect">
            <a:avLst/>
          </a:prstGeom>
        </p:spPr>
      </p:pic>
      <p:pic>
        <p:nvPicPr>
          <p:cNvPr id="49" name="Picture 48"/>
          <p:cNvPicPr>
            <a:picLocks noChangeAspect="1"/>
          </p:cNvPicPr>
          <p:nvPr/>
        </p:nvPicPr>
        <p:blipFill>
          <a:blip r:embed="rId8"/>
          <a:stretch>
            <a:fillRect/>
          </a:stretch>
        </p:blipFill>
        <p:spPr>
          <a:xfrm>
            <a:off x="2383882" y="2917762"/>
            <a:ext cx="376204" cy="682183"/>
          </a:xfrm>
          <a:prstGeom prst="rect">
            <a:avLst/>
          </a:prstGeom>
        </p:spPr>
      </p:pic>
    </p:spTree>
    <p:extLst>
      <p:ext uri="{BB962C8B-B14F-4D97-AF65-F5344CB8AC3E}">
        <p14:creationId xmlns:p14="http://schemas.microsoft.com/office/powerpoint/2010/main" val="101028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6" name="Picture 5" descr="animation_part2.pdf"/>
          <p:cNvPicPr>
            <a:picLocks noChangeAspect="1"/>
          </p:cNvPicPr>
          <p:nvPr/>
        </p:nvPicPr>
        <p:blipFill>
          <a:blip r:embed="rId4"/>
          <a:stretch>
            <a:fillRect/>
          </a:stretch>
        </p:blipFill>
        <p:spPr>
          <a:xfrm>
            <a:off x="2690188" y="1086993"/>
            <a:ext cx="740224" cy="4059936"/>
          </a:xfrm>
          <a:prstGeom prst="rect">
            <a:avLst/>
          </a:prstGeom>
        </p:spPr>
      </p:pic>
      <p:pic>
        <p:nvPicPr>
          <p:cNvPr id="7" name="Picture 6" descr="animation_part1.pdf"/>
          <p:cNvPicPr>
            <a:picLocks noChangeAspect="1"/>
          </p:cNvPicPr>
          <p:nvPr/>
        </p:nvPicPr>
        <p:blipFill>
          <a:blip r:embed="rId5"/>
          <a:stretch>
            <a:fillRect/>
          </a:stretch>
        </p:blipFill>
        <p:spPr>
          <a:xfrm>
            <a:off x="1905686" y="1079682"/>
            <a:ext cx="792968" cy="4076518"/>
          </a:xfrm>
          <a:prstGeom prst="rect">
            <a:avLst/>
          </a:prstGeom>
        </p:spPr>
      </p:pic>
      <p:pic>
        <p:nvPicPr>
          <p:cNvPr id="9" name="Picture 8" descr="animation_part3a.pdf"/>
          <p:cNvPicPr>
            <a:picLocks noChangeAspect="1"/>
          </p:cNvPicPr>
          <p:nvPr/>
        </p:nvPicPr>
        <p:blipFill>
          <a:blip r:embed="rId6"/>
          <a:stretch>
            <a:fillRect/>
          </a:stretch>
        </p:blipFill>
        <p:spPr>
          <a:xfrm>
            <a:off x="3419403" y="1086994"/>
            <a:ext cx="2028304" cy="4059935"/>
          </a:xfrm>
          <a:prstGeom prst="rect">
            <a:avLst/>
          </a:prstGeom>
        </p:spPr>
      </p:pic>
      <p:sp>
        <p:nvSpPr>
          <p:cNvPr id="11" name="Left Brace 10"/>
          <p:cNvSpPr/>
          <p:nvPr/>
        </p:nvSpPr>
        <p:spPr>
          <a:xfrm rot="16200000">
            <a:off x="2117973" y="4985371"/>
            <a:ext cx="290442" cy="79289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2" name="Left Brace 11"/>
          <p:cNvSpPr/>
          <p:nvPr/>
        </p:nvSpPr>
        <p:spPr>
          <a:xfrm rot="16200000">
            <a:off x="2910903" y="4994175"/>
            <a:ext cx="290442" cy="79296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53" y="699910"/>
            <a:ext cx="6679937" cy="4998023"/>
          </a:xfrm>
          <a:prstGeom prst="rect">
            <a:avLst/>
          </a:prstGeom>
        </p:spPr>
      </p:pic>
      <p:pic>
        <p:nvPicPr>
          <p:cNvPr id="17" name="Picture 16"/>
          <p:cNvPicPr>
            <a:picLocks noChangeAspect="1"/>
          </p:cNvPicPr>
          <p:nvPr/>
        </p:nvPicPr>
        <p:blipFill>
          <a:blip r:embed="rId8"/>
          <a:stretch>
            <a:fillRect/>
          </a:stretch>
        </p:blipFill>
        <p:spPr>
          <a:xfrm rot="5400000">
            <a:off x="5765168" y="2882792"/>
            <a:ext cx="4403744" cy="495300"/>
          </a:xfrm>
          <a:prstGeom prst="rect">
            <a:avLst/>
          </a:prstGeom>
        </p:spPr>
      </p:pic>
      <p:sp>
        <p:nvSpPr>
          <p:cNvPr id="2" name="Slide Number Placeholder 1"/>
          <p:cNvSpPr>
            <a:spLocks noGrp="1"/>
          </p:cNvSpPr>
          <p:nvPr>
            <p:ph type="sldNum" sz="quarter" idx="12"/>
          </p:nvPr>
        </p:nvSpPr>
        <p:spPr/>
        <p:txBody>
          <a:bodyPr/>
          <a:lstStyle/>
          <a:p>
            <a:fld id="{9349540F-9D07-134F-A0E3-DBC5CF321767}" type="slidenum">
              <a:rPr lang="en-US" smtClean="0"/>
              <a:t>60</a:t>
            </a:fld>
            <a:endParaRPr lang="en-US" dirty="0"/>
          </a:p>
        </p:txBody>
      </p:sp>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2" name="Oval 21"/>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4666" y="739603"/>
            <a:ext cx="6364723" cy="4787438"/>
          </a:xfrm>
          <a:prstGeom prst="rect">
            <a:avLst/>
          </a:prstGeom>
        </p:spPr>
      </p:pic>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Non-linear Relationships</a:t>
            </a:r>
            <a:endParaRPr lang="en-US" dirty="0">
              <a:latin typeface="+mn-lt"/>
            </a:endParaRPr>
          </a:p>
        </p:txBody>
      </p:sp>
      <p:sp>
        <p:nvSpPr>
          <p:cNvPr id="3" name="TextBox 2"/>
          <p:cNvSpPr txBox="1"/>
          <p:nvPr/>
        </p:nvSpPr>
        <p:spPr>
          <a:xfrm>
            <a:off x="816738" y="554223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284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p:pic>
        <p:nvPicPr>
          <p:cNvPr id="3" name="Picture 2"/>
          <p:cNvPicPr>
            <a:picLocks noChangeAspect="1"/>
          </p:cNvPicPr>
          <p:nvPr/>
        </p:nvPicPr>
        <p:blipFill>
          <a:blip r:embed="rId3"/>
          <a:stretch>
            <a:fillRect/>
          </a:stretch>
        </p:blipFill>
        <p:spPr>
          <a:xfrm>
            <a:off x="488950" y="2622550"/>
            <a:ext cx="8166100" cy="1612900"/>
          </a:xfrm>
          <a:prstGeom prst="rect">
            <a:avLst/>
          </a:prstGeom>
        </p:spPr>
      </p:pic>
      <p:pic>
        <p:nvPicPr>
          <p:cNvPr id="5" name="Picture 4"/>
          <p:cNvPicPr>
            <a:picLocks noChangeAspect="1"/>
          </p:cNvPicPr>
          <p:nvPr/>
        </p:nvPicPr>
        <p:blipFill>
          <a:blip r:embed="rId4"/>
          <a:stretch>
            <a:fillRect/>
          </a:stretch>
        </p:blipFill>
        <p:spPr>
          <a:xfrm>
            <a:off x="508000" y="4458047"/>
            <a:ext cx="8154466" cy="1554445"/>
          </a:xfrm>
          <a:prstGeom prst="rect">
            <a:avLst/>
          </a:prstGeom>
        </p:spPr>
      </p:pic>
    </p:spTree>
    <p:extLst>
      <p:ext uri="{BB962C8B-B14F-4D97-AF65-F5344CB8AC3E}">
        <p14:creationId xmlns:p14="http://schemas.microsoft.com/office/powerpoint/2010/main" val="415366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813" y="304800"/>
            <a:ext cx="7697391" cy="658217"/>
          </a:xfrm>
        </p:spPr>
        <p:txBody>
          <a:bodyPr>
            <a:normAutofit/>
          </a:bodyPr>
          <a:lstStyle/>
          <a:p>
            <a:r>
              <a:rPr lang="en-US" dirty="0"/>
              <a:t>Embedding reveals structure</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918512" y="1421615"/>
            <a:ext cx="333375" cy="762000"/>
          </a:xfrm>
          <a:prstGeom prst="rect">
            <a:avLst/>
          </a:prstGeom>
        </p:spPr>
      </p:pic>
      <p:pic>
        <p:nvPicPr>
          <p:cNvPr id="28" name="Picture 27"/>
          <p:cNvPicPr>
            <a:picLocks noChangeAspect="1"/>
          </p:cNvPicPr>
          <p:nvPr/>
        </p:nvPicPr>
        <p:blipFill>
          <a:blip r:embed="rId4"/>
          <a:stretch>
            <a:fillRect/>
          </a:stretch>
        </p:blipFill>
        <p:spPr>
          <a:xfrm>
            <a:off x="5937711" y="2546190"/>
            <a:ext cx="323850" cy="657225"/>
          </a:xfrm>
          <a:prstGeom prst="rect">
            <a:avLst/>
          </a:prstGeom>
        </p:spPr>
      </p:pic>
      <p:pic>
        <p:nvPicPr>
          <p:cNvPr id="30" name="Picture 29"/>
          <p:cNvPicPr>
            <a:picLocks noChangeAspect="1"/>
          </p:cNvPicPr>
          <p:nvPr/>
        </p:nvPicPr>
        <p:blipFill>
          <a:blip r:embed="rId5"/>
          <a:stretch>
            <a:fillRect/>
          </a:stretch>
        </p:blipFill>
        <p:spPr>
          <a:xfrm>
            <a:off x="4792563" y="2926127"/>
            <a:ext cx="333375" cy="657225"/>
          </a:xfrm>
          <a:prstGeom prst="rect">
            <a:avLst/>
          </a:prstGeom>
        </p:spPr>
      </p:pic>
      <p:pic>
        <p:nvPicPr>
          <p:cNvPr id="31" name="Picture 30"/>
          <p:cNvPicPr>
            <a:picLocks noChangeAspect="1"/>
          </p:cNvPicPr>
          <p:nvPr/>
        </p:nvPicPr>
        <p:blipFill>
          <a:blip r:embed="rId6"/>
          <a:stretch>
            <a:fillRect/>
          </a:stretch>
        </p:blipFill>
        <p:spPr>
          <a:xfrm>
            <a:off x="5289980" y="3058010"/>
            <a:ext cx="257175" cy="733425"/>
          </a:xfrm>
          <a:prstGeom prst="rect">
            <a:avLst/>
          </a:prstGeom>
        </p:spPr>
      </p:pic>
      <p:sp>
        <p:nvSpPr>
          <p:cNvPr id="33" name="TextBox 32"/>
          <p:cNvSpPr txBox="1"/>
          <p:nvPr/>
        </p:nvSpPr>
        <p:spPr>
          <a:xfrm flipH="1">
            <a:off x="687943" y="5154216"/>
            <a:ext cx="2173130" cy="300082"/>
          </a:xfrm>
          <a:prstGeom prst="rect">
            <a:avLst/>
          </a:prstGeom>
          <a:noFill/>
        </p:spPr>
        <p:txBody>
          <a:bodyPr wrap="square" rtlCol="0">
            <a:spAutoFit/>
          </a:bodyPr>
          <a:lstStyle/>
          <a:p>
            <a:r>
              <a:rPr lang="en-US" sz="1350" dirty="0"/>
              <a:t>Cluster structure</a:t>
            </a:r>
          </a:p>
        </p:txBody>
      </p:sp>
      <p:pic>
        <p:nvPicPr>
          <p:cNvPr id="35" name="Picture 34"/>
          <p:cNvPicPr>
            <a:picLocks noChangeAspect="1"/>
          </p:cNvPicPr>
          <p:nvPr/>
        </p:nvPicPr>
        <p:blipFill>
          <a:blip r:embed="rId7"/>
          <a:stretch>
            <a:fillRect/>
          </a:stretch>
        </p:blipFill>
        <p:spPr>
          <a:xfrm>
            <a:off x="2475758" y="4779262"/>
            <a:ext cx="895350" cy="981075"/>
          </a:xfrm>
          <a:prstGeom prst="rect">
            <a:avLst/>
          </a:prstGeom>
        </p:spPr>
      </p:pic>
      <p:pic>
        <p:nvPicPr>
          <p:cNvPr id="36" name="Picture 35"/>
          <p:cNvPicPr>
            <a:picLocks noChangeAspect="1"/>
          </p:cNvPicPr>
          <p:nvPr/>
        </p:nvPicPr>
        <p:blipFill>
          <a:blip r:embed="rId8"/>
          <a:stretch>
            <a:fillRect/>
          </a:stretch>
        </p:blipFill>
        <p:spPr>
          <a:xfrm>
            <a:off x="4516279" y="4792653"/>
            <a:ext cx="685800" cy="1000125"/>
          </a:xfrm>
          <a:prstGeom prst="rect">
            <a:avLst/>
          </a:prstGeom>
        </p:spPr>
      </p:pic>
      <p:pic>
        <p:nvPicPr>
          <p:cNvPr id="37" name="Picture 36"/>
          <p:cNvPicPr>
            <a:picLocks noChangeAspect="1"/>
          </p:cNvPicPr>
          <p:nvPr/>
        </p:nvPicPr>
        <p:blipFill>
          <a:blip r:embed="rId9"/>
          <a:stretch>
            <a:fillRect/>
          </a:stretch>
        </p:blipFill>
        <p:spPr>
          <a:xfrm>
            <a:off x="6347250" y="4801203"/>
            <a:ext cx="847725" cy="1057275"/>
          </a:xfrm>
          <a:prstGeom prst="rect">
            <a:avLst/>
          </a:prstGeom>
        </p:spPr>
      </p:pic>
      <p:sp>
        <p:nvSpPr>
          <p:cNvPr id="38" name="TextBox 37"/>
          <p:cNvSpPr txBox="1"/>
          <p:nvPr/>
        </p:nvSpPr>
        <p:spPr>
          <a:xfrm>
            <a:off x="3203972" y="4972051"/>
            <a:ext cx="1007520" cy="507831"/>
          </a:xfrm>
          <a:prstGeom prst="rect">
            <a:avLst/>
          </a:prstGeom>
          <a:noFill/>
        </p:spPr>
        <p:txBody>
          <a:bodyPr wrap="none" rtlCol="0">
            <a:spAutoFit/>
          </a:bodyPr>
          <a:lstStyle/>
          <a:p>
            <a:r>
              <a:rPr lang="en-US" sz="1350" dirty="0"/>
              <a:t>Excellent</a:t>
            </a:r>
          </a:p>
          <a:p>
            <a:r>
              <a:rPr lang="en-US" sz="1350" dirty="0"/>
              <a:t>Responders</a:t>
            </a:r>
          </a:p>
        </p:txBody>
      </p:sp>
      <p:sp>
        <p:nvSpPr>
          <p:cNvPr id="39" name="TextBox 38"/>
          <p:cNvSpPr txBox="1"/>
          <p:nvPr/>
        </p:nvSpPr>
        <p:spPr>
          <a:xfrm flipH="1">
            <a:off x="5268871" y="4972051"/>
            <a:ext cx="1078378" cy="507831"/>
          </a:xfrm>
          <a:prstGeom prst="rect">
            <a:avLst/>
          </a:prstGeom>
          <a:noFill/>
        </p:spPr>
        <p:txBody>
          <a:bodyPr wrap="square" rtlCol="0">
            <a:spAutoFit/>
          </a:bodyPr>
          <a:lstStyle/>
          <a:p>
            <a:r>
              <a:rPr lang="en-US" sz="1350" dirty="0"/>
              <a:t>Fair</a:t>
            </a:r>
          </a:p>
          <a:p>
            <a:r>
              <a:rPr lang="en-US" sz="1350" dirty="0"/>
              <a:t>Responders</a:t>
            </a:r>
          </a:p>
        </p:txBody>
      </p:sp>
      <p:sp>
        <p:nvSpPr>
          <p:cNvPr id="40" name="TextBox 39"/>
          <p:cNvSpPr txBox="1"/>
          <p:nvPr/>
        </p:nvSpPr>
        <p:spPr>
          <a:xfrm>
            <a:off x="7091958" y="4972051"/>
            <a:ext cx="974562" cy="507831"/>
          </a:xfrm>
          <a:prstGeom prst="rect">
            <a:avLst/>
          </a:prstGeom>
          <a:noFill/>
        </p:spPr>
        <p:txBody>
          <a:bodyPr wrap="none" rtlCol="0">
            <a:spAutoFit/>
          </a:bodyPr>
          <a:lstStyle/>
          <a:p>
            <a:r>
              <a:rPr lang="en-US" sz="1350" dirty="0"/>
              <a:t>Poor </a:t>
            </a:r>
          </a:p>
          <a:p>
            <a:r>
              <a:rPr lang="en-US" sz="1350" dirty="0"/>
              <a:t>responders</a:t>
            </a:r>
          </a:p>
        </p:txBody>
      </p:sp>
      <p:pic>
        <p:nvPicPr>
          <p:cNvPr id="32" name="Picture 31"/>
          <p:cNvPicPr>
            <a:picLocks noChangeAspect="1"/>
          </p:cNvPicPr>
          <p:nvPr/>
        </p:nvPicPr>
        <p:blipFill>
          <a:blip r:embed="rId10"/>
          <a:stretch>
            <a:fillRect/>
          </a:stretch>
        </p:blipFill>
        <p:spPr>
          <a:xfrm>
            <a:off x="1185937" y="3197449"/>
            <a:ext cx="376204" cy="682183"/>
          </a:xfrm>
          <a:prstGeom prst="rect">
            <a:avLst/>
          </a:prstGeom>
        </p:spPr>
      </p:pic>
      <p:pic>
        <p:nvPicPr>
          <p:cNvPr id="34" name="Picture 33"/>
          <p:cNvPicPr>
            <a:picLocks noChangeAspect="1"/>
          </p:cNvPicPr>
          <p:nvPr/>
        </p:nvPicPr>
        <p:blipFill>
          <a:blip r:embed="rId10"/>
          <a:stretch>
            <a:fillRect/>
          </a:stretch>
        </p:blipFill>
        <p:spPr>
          <a:xfrm>
            <a:off x="5639221" y="2546189"/>
            <a:ext cx="384895" cy="697942"/>
          </a:xfrm>
          <a:prstGeom prst="rect">
            <a:avLst/>
          </a:prstGeom>
        </p:spPr>
      </p:pic>
      <p:pic>
        <p:nvPicPr>
          <p:cNvPr id="41" name="Picture 40"/>
          <p:cNvPicPr>
            <a:picLocks noChangeAspect="1"/>
          </p:cNvPicPr>
          <p:nvPr/>
        </p:nvPicPr>
        <p:blipFill>
          <a:blip r:embed="rId11"/>
          <a:stretch>
            <a:fillRect/>
          </a:stretch>
        </p:blipFill>
        <p:spPr>
          <a:xfrm>
            <a:off x="5678541" y="1560049"/>
            <a:ext cx="306253" cy="703248"/>
          </a:xfrm>
          <a:prstGeom prst="rect">
            <a:avLst/>
          </a:prstGeom>
        </p:spPr>
      </p:pic>
      <p:pic>
        <p:nvPicPr>
          <p:cNvPr id="42" name="Picture 41"/>
          <p:cNvPicPr>
            <a:picLocks noChangeAspect="1"/>
          </p:cNvPicPr>
          <p:nvPr/>
        </p:nvPicPr>
        <p:blipFill>
          <a:blip r:embed="rId11"/>
          <a:stretch>
            <a:fillRect/>
          </a:stretch>
        </p:blipFill>
        <p:spPr>
          <a:xfrm>
            <a:off x="1900832" y="3213290"/>
            <a:ext cx="306253" cy="703248"/>
          </a:xfrm>
          <a:prstGeom prst="rect">
            <a:avLst/>
          </a:prstGeom>
        </p:spPr>
      </p:pic>
    </p:spTree>
    <p:extLst>
      <p:ext uri="{BB962C8B-B14F-4D97-AF65-F5344CB8AC3E}">
        <p14:creationId xmlns:p14="http://schemas.microsoft.com/office/powerpoint/2010/main" val="414870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8312" y="34749"/>
            <a:ext cx="8229600" cy="1143000"/>
          </a:xfrm>
        </p:spPr>
        <p:txBody>
          <a:bodyPr>
            <a:normAutofit/>
          </a:bodyPr>
          <a:lstStyle/>
          <a:p>
            <a:r>
              <a:rPr lang="en-US" dirty="0"/>
              <a:t>Retinal Bipolar Cells</a:t>
            </a:r>
          </a:p>
        </p:txBody>
      </p:sp>
      <p:sp>
        <p:nvSpPr>
          <p:cNvPr id="4" name="Slide Number Placeholder 3"/>
          <p:cNvSpPr>
            <a:spLocks noGrp="1"/>
          </p:cNvSpPr>
          <p:nvPr>
            <p:ph type="sldNum" sz="quarter" idx="12"/>
          </p:nvPr>
        </p:nvSpPr>
        <p:spPr/>
        <p:txBody>
          <a:bodyPr/>
          <a:lstStyle/>
          <a:p>
            <a:fld id="{13B17F82-8F7D-BE42-BF2F-5C4F7D073984}" type="slidenum">
              <a:rPr lang="en-US" smtClean="0"/>
              <a:t>63</a:t>
            </a:fld>
            <a:endParaRPr lang="en-US"/>
          </a:p>
        </p:txBody>
      </p:sp>
      <p:pic>
        <p:nvPicPr>
          <p:cNvPr id="5" name="Picture 4"/>
          <p:cNvPicPr>
            <a:picLocks noChangeAspect="1"/>
          </p:cNvPicPr>
          <p:nvPr/>
        </p:nvPicPr>
        <p:blipFill>
          <a:blip r:embed="rId3"/>
          <a:stretch>
            <a:fillRect/>
          </a:stretch>
        </p:blipFill>
        <p:spPr>
          <a:xfrm>
            <a:off x="1591294" y="1847849"/>
            <a:ext cx="5139706" cy="3764079"/>
          </a:xfrm>
          <a:prstGeom prst="rect">
            <a:avLst/>
          </a:prstGeom>
        </p:spPr>
      </p:pic>
    </p:spTree>
    <p:extLst>
      <p:ext uri="{BB962C8B-B14F-4D97-AF65-F5344CB8AC3E}">
        <p14:creationId xmlns:p14="http://schemas.microsoft.com/office/powerpoint/2010/main" val="14178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991565"/>
            <a:ext cx="7886700" cy="994172"/>
          </a:xfrm>
        </p:spPr>
        <p:txBody>
          <a:bodyPr>
            <a:normAutofit/>
          </a:bodyPr>
          <a:lstStyle/>
          <a:p>
            <a:r>
              <a:rPr lang="en-US" dirty="0"/>
              <a:t>Progression continuum</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091056" y="1789311"/>
            <a:ext cx="333375" cy="762000"/>
          </a:xfrm>
          <a:prstGeom prst="rect">
            <a:avLst/>
          </a:prstGeom>
        </p:spPr>
      </p:pic>
      <p:pic>
        <p:nvPicPr>
          <p:cNvPr id="28" name="Picture 27"/>
          <p:cNvPicPr>
            <a:picLocks noChangeAspect="1"/>
          </p:cNvPicPr>
          <p:nvPr/>
        </p:nvPicPr>
        <p:blipFill>
          <a:blip r:embed="rId4"/>
          <a:stretch>
            <a:fillRect/>
          </a:stretch>
        </p:blipFill>
        <p:spPr>
          <a:xfrm>
            <a:off x="5766656" y="2298203"/>
            <a:ext cx="323850" cy="657225"/>
          </a:xfrm>
          <a:prstGeom prst="rect">
            <a:avLst/>
          </a:prstGeom>
        </p:spPr>
      </p:pic>
      <p:pic>
        <p:nvPicPr>
          <p:cNvPr id="30" name="Picture 29"/>
          <p:cNvPicPr>
            <a:picLocks noChangeAspect="1"/>
          </p:cNvPicPr>
          <p:nvPr/>
        </p:nvPicPr>
        <p:blipFill>
          <a:blip r:embed="rId5"/>
          <a:stretch>
            <a:fillRect/>
          </a:stretch>
        </p:blipFill>
        <p:spPr>
          <a:xfrm>
            <a:off x="6563916" y="3111104"/>
            <a:ext cx="333375" cy="657225"/>
          </a:xfrm>
          <a:prstGeom prst="rect">
            <a:avLst/>
          </a:prstGeom>
        </p:spPr>
      </p:pic>
      <p:pic>
        <p:nvPicPr>
          <p:cNvPr id="31" name="Picture 30"/>
          <p:cNvPicPr>
            <a:picLocks noChangeAspect="1"/>
          </p:cNvPicPr>
          <p:nvPr/>
        </p:nvPicPr>
        <p:blipFill>
          <a:blip r:embed="rId6"/>
          <a:stretch>
            <a:fillRect/>
          </a:stretch>
        </p:blipFill>
        <p:spPr>
          <a:xfrm>
            <a:off x="6397229" y="2772966"/>
            <a:ext cx="257175" cy="733425"/>
          </a:xfrm>
          <a:prstGeom prst="rect">
            <a:avLst/>
          </a:prstGeom>
        </p:spPr>
      </p:pic>
      <p:sp>
        <p:nvSpPr>
          <p:cNvPr id="32" name="TextBox 31"/>
          <p:cNvSpPr txBox="1"/>
          <p:nvPr/>
        </p:nvSpPr>
        <p:spPr>
          <a:xfrm>
            <a:off x="285591" y="5117738"/>
            <a:ext cx="1022011" cy="300082"/>
          </a:xfrm>
          <a:prstGeom prst="rect">
            <a:avLst/>
          </a:prstGeom>
          <a:noFill/>
        </p:spPr>
        <p:txBody>
          <a:bodyPr wrap="none" rtlCol="0">
            <a:spAutoFit/>
          </a:bodyPr>
          <a:lstStyle/>
          <a:p>
            <a:r>
              <a:rPr lang="en-US" sz="1350" dirty="0" err="1"/>
              <a:t>Pseudotime</a:t>
            </a:r>
            <a:endParaRPr lang="en-US" sz="1350" dirty="0"/>
          </a:p>
        </p:txBody>
      </p:sp>
      <p:pic>
        <p:nvPicPr>
          <p:cNvPr id="24" name="Picture 23"/>
          <p:cNvPicPr>
            <a:picLocks noChangeAspect="1"/>
          </p:cNvPicPr>
          <p:nvPr/>
        </p:nvPicPr>
        <p:blipFill>
          <a:blip r:embed="rId3"/>
          <a:stretch>
            <a:fillRect/>
          </a:stretch>
        </p:blipFill>
        <p:spPr>
          <a:xfrm>
            <a:off x="2308565" y="4793150"/>
            <a:ext cx="333375" cy="762000"/>
          </a:xfrm>
          <a:prstGeom prst="rect">
            <a:avLst/>
          </a:prstGeom>
        </p:spPr>
      </p:pic>
      <p:pic>
        <p:nvPicPr>
          <p:cNvPr id="33" name="Picture 32"/>
          <p:cNvPicPr>
            <a:picLocks noChangeAspect="1"/>
          </p:cNvPicPr>
          <p:nvPr/>
        </p:nvPicPr>
        <p:blipFill>
          <a:blip r:embed="rId4"/>
          <a:stretch>
            <a:fillRect/>
          </a:stretch>
        </p:blipFill>
        <p:spPr>
          <a:xfrm>
            <a:off x="3118226" y="4897925"/>
            <a:ext cx="323850" cy="657225"/>
          </a:xfrm>
          <a:prstGeom prst="rect">
            <a:avLst/>
          </a:prstGeom>
        </p:spPr>
      </p:pic>
      <p:pic>
        <p:nvPicPr>
          <p:cNvPr id="35" name="Picture 34"/>
          <p:cNvPicPr>
            <a:picLocks noChangeAspect="1"/>
          </p:cNvPicPr>
          <p:nvPr/>
        </p:nvPicPr>
        <p:blipFill>
          <a:blip r:embed="rId5"/>
          <a:stretch>
            <a:fillRect/>
          </a:stretch>
        </p:blipFill>
        <p:spPr>
          <a:xfrm>
            <a:off x="4201097" y="4916909"/>
            <a:ext cx="333375" cy="657225"/>
          </a:xfrm>
          <a:prstGeom prst="rect">
            <a:avLst/>
          </a:prstGeom>
        </p:spPr>
      </p:pic>
      <p:pic>
        <p:nvPicPr>
          <p:cNvPr id="36" name="Picture 35"/>
          <p:cNvPicPr>
            <a:picLocks noChangeAspect="1"/>
          </p:cNvPicPr>
          <p:nvPr/>
        </p:nvPicPr>
        <p:blipFill>
          <a:blip r:embed="rId6"/>
          <a:stretch>
            <a:fillRect/>
          </a:stretch>
        </p:blipFill>
        <p:spPr>
          <a:xfrm>
            <a:off x="3948090" y="4833503"/>
            <a:ext cx="257175" cy="733425"/>
          </a:xfrm>
          <a:prstGeom prst="rect">
            <a:avLst/>
          </a:prstGeom>
        </p:spPr>
      </p:pic>
      <p:cxnSp>
        <p:nvCxnSpPr>
          <p:cNvPr id="5" name="Straight Arrow Connector 4"/>
          <p:cNvCxnSpPr/>
          <p:nvPr/>
        </p:nvCxnSpPr>
        <p:spPr>
          <a:xfrm>
            <a:off x="2419647" y="5574134"/>
            <a:ext cx="2273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3077" y="5555149"/>
            <a:ext cx="568232" cy="300082"/>
          </a:xfrm>
          <a:prstGeom prst="rect">
            <a:avLst/>
          </a:prstGeom>
          <a:noFill/>
        </p:spPr>
        <p:txBody>
          <a:bodyPr wrap="none" rtlCol="0">
            <a:spAutoFit/>
          </a:bodyPr>
          <a:lstStyle/>
          <a:p>
            <a:r>
              <a:rPr lang="en-US" sz="1350" dirty="0"/>
              <a:t>Early </a:t>
            </a:r>
          </a:p>
        </p:txBody>
      </p:sp>
      <p:sp>
        <p:nvSpPr>
          <p:cNvPr id="7" name="TextBox 6"/>
          <p:cNvSpPr txBox="1"/>
          <p:nvPr/>
        </p:nvSpPr>
        <p:spPr>
          <a:xfrm>
            <a:off x="4201097" y="5574134"/>
            <a:ext cx="481157" cy="300082"/>
          </a:xfrm>
          <a:prstGeom prst="rect">
            <a:avLst/>
          </a:prstGeom>
          <a:noFill/>
        </p:spPr>
        <p:txBody>
          <a:bodyPr wrap="none" rtlCol="0">
            <a:spAutoFit/>
          </a:bodyPr>
          <a:lstStyle/>
          <a:p>
            <a:r>
              <a:rPr lang="en-US" sz="1350" dirty="0"/>
              <a:t>Late</a:t>
            </a:r>
          </a:p>
        </p:txBody>
      </p:sp>
      <p:pic>
        <p:nvPicPr>
          <p:cNvPr id="37" name="Picture 36"/>
          <p:cNvPicPr>
            <a:picLocks noChangeAspect="1"/>
          </p:cNvPicPr>
          <p:nvPr/>
        </p:nvPicPr>
        <p:blipFill>
          <a:blip r:embed="rId7"/>
          <a:stretch>
            <a:fillRect/>
          </a:stretch>
        </p:blipFill>
        <p:spPr>
          <a:xfrm>
            <a:off x="6040380" y="2659306"/>
            <a:ext cx="356849" cy="682183"/>
          </a:xfrm>
          <a:prstGeom prst="rect">
            <a:avLst/>
          </a:prstGeom>
        </p:spPr>
      </p:pic>
      <p:pic>
        <p:nvPicPr>
          <p:cNvPr id="39" name="Picture 38"/>
          <p:cNvPicPr>
            <a:picLocks noChangeAspect="1"/>
          </p:cNvPicPr>
          <p:nvPr/>
        </p:nvPicPr>
        <p:blipFill>
          <a:blip r:embed="rId7"/>
          <a:stretch>
            <a:fillRect/>
          </a:stretch>
        </p:blipFill>
        <p:spPr>
          <a:xfrm>
            <a:off x="1155915" y="3235258"/>
            <a:ext cx="356849" cy="682183"/>
          </a:xfrm>
          <a:prstGeom prst="rect">
            <a:avLst/>
          </a:prstGeom>
        </p:spPr>
      </p:pic>
      <p:pic>
        <p:nvPicPr>
          <p:cNvPr id="40" name="Picture 39"/>
          <p:cNvPicPr>
            <a:picLocks noChangeAspect="1"/>
          </p:cNvPicPr>
          <p:nvPr/>
        </p:nvPicPr>
        <p:blipFill>
          <a:blip r:embed="rId7"/>
          <a:stretch>
            <a:fillRect/>
          </a:stretch>
        </p:blipFill>
        <p:spPr>
          <a:xfrm>
            <a:off x="3540238" y="4948789"/>
            <a:ext cx="309689" cy="592028"/>
          </a:xfrm>
          <a:prstGeom prst="rect">
            <a:avLst/>
          </a:prstGeom>
        </p:spPr>
      </p:pic>
      <p:pic>
        <p:nvPicPr>
          <p:cNvPr id="41" name="Picture 40"/>
          <p:cNvPicPr>
            <a:picLocks noChangeAspect="1"/>
          </p:cNvPicPr>
          <p:nvPr/>
        </p:nvPicPr>
        <p:blipFill>
          <a:blip r:embed="rId8"/>
          <a:stretch>
            <a:fillRect/>
          </a:stretch>
        </p:blipFill>
        <p:spPr>
          <a:xfrm>
            <a:off x="5452434" y="2136465"/>
            <a:ext cx="306253" cy="703248"/>
          </a:xfrm>
          <a:prstGeom prst="rect">
            <a:avLst/>
          </a:prstGeom>
        </p:spPr>
      </p:pic>
      <p:pic>
        <p:nvPicPr>
          <p:cNvPr id="42" name="Picture 41"/>
          <p:cNvPicPr>
            <a:picLocks noChangeAspect="1"/>
          </p:cNvPicPr>
          <p:nvPr/>
        </p:nvPicPr>
        <p:blipFill>
          <a:blip r:embed="rId8"/>
          <a:stretch>
            <a:fillRect/>
          </a:stretch>
        </p:blipFill>
        <p:spPr>
          <a:xfrm>
            <a:off x="1772050" y="3278418"/>
            <a:ext cx="306253" cy="703248"/>
          </a:xfrm>
          <a:prstGeom prst="rect">
            <a:avLst/>
          </a:prstGeom>
        </p:spPr>
      </p:pic>
      <p:pic>
        <p:nvPicPr>
          <p:cNvPr id="43" name="Picture 42"/>
          <p:cNvPicPr>
            <a:picLocks noChangeAspect="1"/>
          </p:cNvPicPr>
          <p:nvPr/>
        </p:nvPicPr>
        <p:blipFill>
          <a:blip r:embed="rId8"/>
          <a:stretch>
            <a:fillRect/>
          </a:stretch>
        </p:blipFill>
        <p:spPr>
          <a:xfrm>
            <a:off x="2701641" y="4837569"/>
            <a:ext cx="306253" cy="703248"/>
          </a:xfrm>
          <a:prstGeom prst="rect">
            <a:avLst/>
          </a:prstGeom>
        </p:spPr>
      </p:pic>
    </p:spTree>
    <p:extLst>
      <p:ext uri="{BB962C8B-B14F-4D97-AF65-F5344CB8AC3E}">
        <p14:creationId xmlns:p14="http://schemas.microsoft.com/office/powerpoint/2010/main" val="401890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Progressions</a:t>
            </a:r>
          </a:p>
        </p:txBody>
      </p:sp>
      <p:pic>
        <p:nvPicPr>
          <p:cNvPr id="4" name="Picture 3"/>
          <p:cNvPicPr>
            <a:picLocks noChangeAspect="1"/>
          </p:cNvPicPr>
          <p:nvPr/>
        </p:nvPicPr>
        <p:blipFill>
          <a:blip r:embed="rId3"/>
          <a:stretch>
            <a:fillRect/>
          </a:stretch>
        </p:blipFill>
        <p:spPr>
          <a:xfrm>
            <a:off x="1219200" y="1324511"/>
            <a:ext cx="6705600" cy="5016500"/>
          </a:xfrm>
          <a:prstGeom prst="rect">
            <a:avLst/>
          </a:prstGeom>
        </p:spPr>
      </p:pic>
    </p:spTree>
    <p:extLst>
      <p:ext uri="{BB962C8B-B14F-4D97-AF65-F5344CB8AC3E}">
        <p14:creationId xmlns:p14="http://schemas.microsoft.com/office/powerpoint/2010/main" val="1905928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486890"/>
            <a:ext cx="9144000" cy="2002971"/>
          </a:xfrm>
          <a:prstGeom prst="rect">
            <a:avLst/>
          </a:prstGeom>
        </p:spPr>
      </p:pic>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Manifold Learning</a:t>
            </a:r>
          </a:p>
        </p:txBody>
      </p:sp>
    </p:spTree>
    <p:extLst>
      <p:ext uri="{BB962C8B-B14F-4D97-AF65-F5344CB8AC3E}">
        <p14:creationId xmlns:p14="http://schemas.microsoft.com/office/powerpoint/2010/main" val="1062302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Understanding the shape of data</a:t>
            </a:r>
          </a:p>
        </p:txBody>
      </p:sp>
      <p:sp>
        <p:nvSpPr>
          <p:cNvPr id="5" name="TextBox 4"/>
          <p:cNvSpPr txBox="1"/>
          <p:nvPr/>
        </p:nvSpPr>
        <p:spPr>
          <a:xfrm>
            <a:off x="5326856" y="3784736"/>
            <a:ext cx="342900" cy="300082"/>
          </a:xfrm>
          <a:prstGeom prst="rect">
            <a:avLst/>
          </a:prstGeom>
          <a:solidFill>
            <a:schemeClr val="bg1"/>
          </a:solidFill>
        </p:spPr>
        <p:txBody>
          <a:bodyPr wrap="square" rtlCol="0">
            <a:spAutoFit/>
          </a:bodyPr>
          <a:lstStyle/>
          <a:p>
            <a:endParaRPr lang="en-US" sz="1350" dirty="0"/>
          </a:p>
        </p:txBody>
      </p:sp>
      <p:sp>
        <p:nvSpPr>
          <p:cNvPr id="8" name="TextBox 7"/>
          <p:cNvSpPr txBox="1"/>
          <p:nvPr/>
        </p:nvSpPr>
        <p:spPr>
          <a:xfrm rot="5400000">
            <a:off x="5910246" y="3781144"/>
            <a:ext cx="342900" cy="300082"/>
          </a:xfrm>
          <a:prstGeom prst="rect">
            <a:avLst/>
          </a:prstGeom>
          <a:solidFill>
            <a:schemeClr val="bg1"/>
          </a:solidFill>
        </p:spPr>
        <p:txBody>
          <a:bodyPr wrap="square" rtlCol="0">
            <a:spAutoFit/>
          </a:bodyPr>
          <a:lstStyle/>
          <a:p>
            <a:endParaRPr lang="en-US" sz="1350" dirty="0"/>
          </a:p>
        </p:txBody>
      </p:sp>
      <p:pic>
        <p:nvPicPr>
          <p:cNvPr id="3" name="Picture 2"/>
          <p:cNvPicPr>
            <a:picLocks noChangeAspect="1"/>
          </p:cNvPicPr>
          <p:nvPr/>
        </p:nvPicPr>
        <p:blipFill>
          <a:blip r:embed="rId3"/>
          <a:stretch>
            <a:fillRect/>
          </a:stretch>
        </p:blipFill>
        <p:spPr>
          <a:xfrm>
            <a:off x="704603" y="1473154"/>
            <a:ext cx="7216238" cy="4916062"/>
          </a:xfrm>
          <a:prstGeom prst="rect">
            <a:avLst/>
          </a:prstGeom>
        </p:spPr>
      </p:pic>
      <p:pic>
        <p:nvPicPr>
          <p:cNvPr id="4" name="Picture 3"/>
          <p:cNvPicPr>
            <a:picLocks noChangeAspect="1"/>
          </p:cNvPicPr>
          <p:nvPr/>
        </p:nvPicPr>
        <p:blipFill>
          <a:blip r:embed="rId4"/>
          <a:stretch>
            <a:fillRect/>
          </a:stretch>
        </p:blipFill>
        <p:spPr>
          <a:xfrm>
            <a:off x="7774791" y="5213927"/>
            <a:ext cx="292100" cy="254000"/>
          </a:xfrm>
          <a:prstGeom prst="rect">
            <a:avLst/>
          </a:prstGeom>
        </p:spPr>
      </p:pic>
    </p:spTree>
    <p:extLst>
      <p:ext uri="{BB962C8B-B14F-4D97-AF65-F5344CB8AC3E}">
        <p14:creationId xmlns:p14="http://schemas.microsoft.com/office/powerpoint/2010/main" val="716887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Tasks </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19732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2743200"/>
            <a:ext cx="3337964" cy="2255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711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06277" y="3858178"/>
            <a:ext cx="3337964" cy="1140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689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7108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139321"/>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330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6" name="slide.url=https://www.polleverywhere.com/discourses/UcO5ucV3uD4x4jbDv1PGc">
            <a:extLst>
              <a:ext uri="{FF2B5EF4-FFF2-40B4-BE49-F238E27FC236}">
                <a16:creationId xmlns:a16="http://schemas.microsoft.com/office/drawing/2014/main" id="{6FF19E4D-E8E0-484B-B445-C0F185976F8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6FFEB-C695-D045-B717-6E27E326AF36}"/>
              </a:ext>
            </a:extLst>
          </p:cNvPr>
          <p:cNvSpPr>
            <a:spLocks noGrp="1"/>
          </p:cNvSpPr>
          <p:nvPr>
            <p:ph type="ctrTitle"/>
          </p:nvPr>
        </p:nvSpPr>
        <p:spPr/>
        <p:txBody>
          <a:bodyPr/>
          <a:lstStyle/>
          <a:p>
            <a:r>
              <a:rPr lang="en-US" dirty="0"/>
              <a:t>Quick quiz</a:t>
            </a:r>
          </a:p>
        </p:txBody>
      </p:sp>
      <p:sp>
        <p:nvSpPr>
          <p:cNvPr id="6" name="Subtitle 5">
            <a:extLst>
              <a:ext uri="{FF2B5EF4-FFF2-40B4-BE49-F238E27FC236}">
                <a16:creationId xmlns:a16="http://schemas.microsoft.com/office/drawing/2014/main" id="{1510798F-B89E-CB4B-8EDE-3875D2E87D07}"/>
              </a:ext>
            </a:extLst>
          </p:cNvPr>
          <p:cNvSpPr>
            <a:spLocks noGrp="1"/>
          </p:cNvSpPr>
          <p:nvPr>
            <p:ph type="subTitle" idx="1"/>
          </p:nvPr>
        </p:nvSpPr>
        <p:spPr>
          <a:xfrm>
            <a:off x="155850" y="3802279"/>
            <a:ext cx="8832300" cy="1056900"/>
          </a:xfrm>
        </p:spPr>
        <p:txBody>
          <a:bodyPr/>
          <a:lstStyle/>
          <a:p>
            <a:r>
              <a:rPr lang="en-US" dirty="0">
                <a:solidFill>
                  <a:schemeClr val="tx1"/>
                </a:solidFill>
              </a:rPr>
              <a:t>Other than square-root, what other kinds of transformations might you apply to single cell data?</a:t>
            </a:r>
          </a:p>
        </p:txBody>
      </p:sp>
    </p:spTree>
    <p:extLst>
      <p:ext uri="{BB962C8B-B14F-4D97-AF65-F5344CB8AC3E}">
        <p14:creationId xmlns:p14="http://schemas.microsoft.com/office/powerpoint/2010/main" val="181950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6" name="slide.url=https://www.polleverywhere.com/discourses/RSvObGwo3r8r5cjggv9zW">
            <a:extLst>
              <a:ext uri="{FF2B5EF4-FFF2-40B4-BE49-F238E27FC236}">
                <a16:creationId xmlns:a16="http://schemas.microsoft.com/office/drawing/2014/main" id="{5714F0FB-9538-A343-9308-F7CACA0826DF}"/>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5086</Words>
  <Application>Microsoft Macintosh PowerPoint</Application>
  <PresentationFormat>On-screen Show (4:3)</PresentationFormat>
  <Paragraphs>915</Paragraphs>
  <Slides>103</Slides>
  <Notes>103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Avenir Book</vt:lpstr>
      <vt:lpstr>Avenir Medium</vt:lpstr>
      <vt:lpstr>Calibri</vt:lpstr>
      <vt:lpstr>Cambria Math</vt:lpstr>
      <vt:lpstr>Myriad Pro</vt:lpstr>
      <vt:lpstr>Burkhardt_Simple</vt:lpstr>
      <vt:lpstr>PowerPoint Presentation</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structure</vt:lpstr>
      <vt:lpstr>PowerPoint Presentation</vt:lpstr>
      <vt:lpstr>PowerPoint Presentation</vt:lpstr>
      <vt:lpstr>PowerPoint Presentation</vt:lpstr>
      <vt:lpstr>Team programming</vt:lpstr>
      <vt:lpstr>PowerPoint Presentation</vt:lpstr>
      <vt:lpstr>PowerPoint Presentation</vt:lpstr>
      <vt:lpstr>PowerPoint Presentation</vt:lpstr>
      <vt:lpstr>Bring-your-own-data workshop</vt:lpstr>
      <vt:lpstr>Challenges and Opportunities in Single Cell Data </vt:lpstr>
      <vt:lpstr>Droplet-based  Technologies</vt:lpstr>
      <vt:lpstr>PowerPoint Presentation</vt:lpstr>
      <vt:lpstr>Single Cell Data</vt:lpstr>
      <vt:lpstr>PowerPoint Presentation</vt:lpstr>
      <vt:lpstr>PowerPoint Presentation</vt:lpstr>
      <vt:lpstr>Many dimensions = many measurements</vt:lpstr>
      <vt:lpstr>High Throughput = Many observations</vt:lpstr>
      <vt:lpstr>Heterogeneous Observations</vt:lpstr>
      <vt:lpstr>Challenges </vt:lpstr>
      <vt:lpstr>Noise</vt:lpstr>
      <vt:lpstr>PowerPoint Presentation</vt:lpstr>
      <vt:lpstr>Dropout vs Missing Data </vt:lpstr>
      <vt:lpstr>Denoising Data</vt:lpstr>
      <vt:lpstr>Batch Effects </vt:lpstr>
      <vt:lpstr>PowerPoint Presentation</vt:lpstr>
      <vt:lpstr>High Dimensionality </vt:lpstr>
      <vt:lpstr>Latent structure in high dimensional data</vt:lpstr>
      <vt:lpstr>Gene-gene Relationships</vt:lpstr>
      <vt:lpstr>PowerPoint Presentation</vt:lpstr>
      <vt:lpstr>Mutual Information</vt:lpstr>
      <vt:lpstr>Embedding reveals structure</vt:lpstr>
      <vt:lpstr>Retinal Bipolar Cells</vt:lpstr>
      <vt:lpstr>Progression continuum</vt:lpstr>
      <vt:lpstr>PowerPoint Presentation</vt:lpstr>
      <vt:lpstr>PowerPoint Presentation</vt:lpstr>
      <vt:lpstr>Understanding the shape of data</vt:lpstr>
      <vt:lpstr>Analysis Tasks </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Quick quiz</vt:lpstr>
      <vt:lpstr>PowerPoint Presentation</vt:lpstr>
      <vt:lpstr>Step 5 – Dimensionality reduction and visualization</vt:lpstr>
      <vt:lpstr>PowerPoint Presentation</vt:lpstr>
      <vt:lpstr>PowerPoint Presentation</vt:lpstr>
      <vt:lpstr>Introducing scprep</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44</cp:revision>
  <dcterms:modified xsi:type="dcterms:W3CDTF">2020-05-18T16:32:00Z</dcterms:modified>
</cp:coreProperties>
</file>